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2"/>
  </p:notesMasterIdLst>
  <p:sldIdLst>
    <p:sldId id="861" r:id="rId2"/>
    <p:sldId id="263" r:id="rId3"/>
    <p:sldId id="754" r:id="rId4"/>
    <p:sldId id="274" r:id="rId5"/>
    <p:sldId id="413" r:id="rId6"/>
    <p:sldId id="267" r:id="rId7"/>
    <p:sldId id="414" r:id="rId8"/>
    <p:sldId id="333" r:id="rId9"/>
    <p:sldId id="330" r:id="rId10"/>
    <p:sldId id="855" r:id="rId11"/>
    <p:sldId id="331" r:id="rId12"/>
    <p:sldId id="864" r:id="rId13"/>
    <p:sldId id="711" r:id="rId14"/>
    <p:sldId id="712" r:id="rId15"/>
    <p:sldId id="713" r:id="rId16"/>
    <p:sldId id="714" r:id="rId17"/>
    <p:sldId id="715" r:id="rId18"/>
    <p:sldId id="716" r:id="rId19"/>
    <p:sldId id="717" r:id="rId20"/>
    <p:sldId id="718" r:id="rId21"/>
    <p:sldId id="747" r:id="rId22"/>
    <p:sldId id="748" r:id="rId23"/>
    <p:sldId id="719" r:id="rId24"/>
    <p:sldId id="720" r:id="rId25"/>
    <p:sldId id="408" r:id="rId26"/>
    <p:sldId id="722" r:id="rId27"/>
    <p:sldId id="723" r:id="rId28"/>
    <p:sldId id="724" r:id="rId29"/>
    <p:sldId id="725" r:id="rId30"/>
    <p:sldId id="726" r:id="rId31"/>
    <p:sldId id="727" r:id="rId32"/>
    <p:sldId id="728" r:id="rId33"/>
    <p:sldId id="779" r:id="rId34"/>
    <p:sldId id="780" r:id="rId35"/>
    <p:sldId id="415" r:id="rId36"/>
    <p:sldId id="781" r:id="rId37"/>
    <p:sldId id="782" r:id="rId38"/>
    <p:sldId id="729" r:id="rId39"/>
    <p:sldId id="730" r:id="rId40"/>
    <p:sldId id="733" r:id="rId41"/>
    <p:sldId id="425" r:id="rId42"/>
    <p:sldId id="778" r:id="rId43"/>
    <p:sldId id="872" r:id="rId44"/>
    <p:sldId id="867" r:id="rId45"/>
    <p:sldId id="832" r:id="rId46"/>
    <p:sldId id="833" r:id="rId47"/>
    <p:sldId id="834" r:id="rId48"/>
    <p:sldId id="835" r:id="rId49"/>
    <p:sldId id="836" r:id="rId50"/>
    <p:sldId id="837" r:id="rId51"/>
    <p:sldId id="869" r:id="rId52"/>
    <p:sldId id="787" r:id="rId53"/>
    <p:sldId id="784" r:id="rId54"/>
    <p:sldId id="786" r:id="rId55"/>
    <p:sldId id="785" r:id="rId56"/>
    <p:sldId id="788" r:id="rId57"/>
    <p:sldId id="789" r:id="rId58"/>
    <p:sldId id="790" r:id="rId59"/>
    <p:sldId id="792" r:id="rId60"/>
    <p:sldId id="870" r:id="rId61"/>
    <p:sldId id="795" r:id="rId62"/>
    <p:sldId id="796" r:id="rId63"/>
    <p:sldId id="797" r:id="rId64"/>
    <p:sldId id="798" r:id="rId65"/>
    <p:sldId id="799" r:id="rId66"/>
    <p:sldId id="800" r:id="rId67"/>
    <p:sldId id="871" r:id="rId68"/>
    <p:sldId id="806" r:id="rId69"/>
    <p:sldId id="828" r:id="rId70"/>
    <p:sldId id="829" r:id="rId71"/>
    <p:sldId id="802" r:id="rId72"/>
    <p:sldId id="803" r:id="rId73"/>
    <p:sldId id="804" r:id="rId74"/>
    <p:sldId id="805" r:id="rId75"/>
    <p:sldId id="807" r:id="rId76"/>
    <p:sldId id="809" r:id="rId77"/>
    <p:sldId id="811" r:id="rId78"/>
    <p:sldId id="810" r:id="rId79"/>
    <p:sldId id="812" r:id="rId80"/>
    <p:sldId id="813" r:id="rId81"/>
    <p:sldId id="814" r:id="rId82"/>
    <p:sldId id="830" r:id="rId83"/>
    <p:sldId id="831" r:id="rId84"/>
    <p:sldId id="815" r:id="rId85"/>
    <p:sldId id="808" r:id="rId86"/>
    <p:sldId id="816" r:id="rId87"/>
    <p:sldId id="817" r:id="rId88"/>
    <p:sldId id="818" r:id="rId89"/>
    <p:sldId id="838" r:id="rId90"/>
    <p:sldId id="839" r:id="rId91"/>
    <p:sldId id="857" r:id="rId92"/>
    <p:sldId id="819" r:id="rId93"/>
    <p:sldId id="820" r:id="rId94"/>
    <p:sldId id="821" r:id="rId95"/>
    <p:sldId id="823" r:id="rId96"/>
    <p:sldId id="824" r:id="rId97"/>
    <p:sldId id="825" r:id="rId98"/>
    <p:sldId id="826" r:id="rId99"/>
    <p:sldId id="827" r:id="rId100"/>
    <p:sldId id="858" r:id="rId101"/>
  </p:sldIdLst>
  <p:sldSz cx="24382413" cy="13716000"/>
  <p:notesSz cx="6858000" cy="9144000"/>
  <p:defaultTextStyle>
    <a:defPPr>
      <a:defRPr lang="sr-Latn-R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4685"/>
  </p:normalViewPr>
  <p:slideViewPr>
    <p:cSldViewPr snapToGrid="0" snapToObjects="1">
      <p:cViewPr varScale="1">
        <p:scale>
          <a:sx n="35" d="100"/>
          <a:sy n="35"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FE7EE-0D05-4CD0-BC56-BA29438FDBFF}" type="doc">
      <dgm:prSet loTypeId="urn:microsoft.com/office/officeart/2005/8/layout/pyramid4" loCatId="relationship" qsTypeId="urn:microsoft.com/office/officeart/2005/8/quickstyle/simple5" qsCatId="simple" csTypeId="urn:microsoft.com/office/officeart/2005/8/colors/accent6_3" csCatId="accent6" phldr="1"/>
      <dgm:spPr/>
      <dgm:t>
        <a:bodyPr/>
        <a:lstStyle/>
        <a:p>
          <a:endParaRPr lang="en-GB"/>
        </a:p>
      </dgm:t>
    </dgm:pt>
    <dgm:pt modelId="{F660BD8B-A57C-43BE-A0F2-7F890AA271F2}">
      <dgm:prSet phldrT="[Text]" custT="1"/>
      <dgm:spPr>
        <a:gradFill rotWithShape="0">
          <a:gsLst>
            <a:gs pos="0">
              <a:srgbClr val="106FB8"/>
            </a:gs>
            <a:gs pos="50000">
              <a:srgbClr val="A0DBF9"/>
            </a:gs>
            <a:gs pos="100000">
              <a:srgbClr val="E1FDFD"/>
            </a:gs>
          </a:gsLst>
        </a:gradFill>
      </dgm:spPr>
      <dgm:t>
        <a:bodyPr/>
        <a:lstStyle/>
        <a:p>
          <a:r>
            <a:rPr lang="en-GB" sz="1600" b="1" dirty="0">
              <a:solidFill>
                <a:srgbClr val="106FB8"/>
              </a:solidFill>
              <a:latin typeface="Teko Light" panose="02000000000000000000" pitchFamily="50" charset="0"/>
              <a:cs typeface="Teko Light" panose="02000000000000000000" pitchFamily="50" charset="0"/>
            </a:rPr>
            <a:t>Confidentiality</a:t>
          </a:r>
        </a:p>
      </dgm:t>
    </dgm:pt>
    <dgm:pt modelId="{4435E171-21C7-4E5C-9173-660352FA696F}" type="parTrans" cxnId="{59B8AF8D-B153-4B03-9C7F-0A2F1B5AB828}">
      <dgm:prSet/>
      <dgm:spPr/>
      <dgm:t>
        <a:bodyPr/>
        <a:lstStyle/>
        <a:p>
          <a:endParaRPr lang="en-GB" sz="1400"/>
        </a:p>
      </dgm:t>
    </dgm:pt>
    <dgm:pt modelId="{0D81D15D-1872-4C8B-950E-C02552D2B6D7}" type="sibTrans" cxnId="{59B8AF8D-B153-4B03-9C7F-0A2F1B5AB828}">
      <dgm:prSet/>
      <dgm:spPr/>
      <dgm:t>
        <a:bodyPr/>
        <a:lstStyle/>
        <a:p>
          <a:endParaRPr lang="en-GB" sz="1400"/>
        </a:p>
      </dgm:t>
    </dgm:pt>
    <dgm:pt modelId="{A3210820-A38F-479E-8A5C-6AAFF6C7865F}">
      <dgm:prSet phldrT="[Text]" custT="1"/>
      <dgm:spPr>
        <a:gradFill rotWithShape="0">
          <a:gsLst>
            <a:gs pos="0">
              <a:srgbClr val="106FB8"/>
            </a:gs>
            <a:gs pos="49000">
              <a:srgbClr val="A0DBF9"/>
            </a:gs>
            <a:gs pos="100000">
              <a:srgbClr val="E1FDFD"/>
            </a:gs>
          </a:gsLst>
        </a:gradFill>
      </dgm:spPr>
      <dgm:t>
        <a:bodyPr/>
        <a:lstStyle/>
        <a:p>
          <a:r>
            <a:rPr lang="en-GB" sz="2000" b="1">
              <a:solidFill>
                <a:srgbClr val="106FB8"/>
              </a:solidFill>
              <a:latin typeface="Teko Light" panose="02000000000000000000" pitchFamily="50" charset="0"/>
              <a:cs typeface="Teko Light" panose="02000000000000000000" pitchFamily="50" charset="0"/>
            </a:rPr>
            <a:t>Integrity</a:t>
          </a:r>
          <a:endParaRPr lang="en-GB" sz="2000" b="1" dirty="0">
            <a:solidFill>
              <a:srgbClr val="106FB8"/>
            </a:solidFill>
            <a:latin typeface="Teko Light" panose="02000000000000000000" pitchFamily="50" charset="0"/>
            <a:cs typeface="Teko Light" panose="02000000000000000000" pitchFamily="50" charset="0"/>
          </a:endParaRPr>
        </a:p>
      </dgm:t>
    </dgm:pt>
    <dgm:pt modelId="{14106D4F-C0AF-432F-887B-112DCD0C0C23}" type="parTrans" cxnId="{0F1FCC13-FFEE-4367-9ED0-E1B9CB46BE6C}">
      <dgm:prSet/>
      <dgm:spPr/>
      <dgm:t>
        <a:bodyPr/>
        <a:lstStyle/>
        <a:p>
          <a:endParaRPr lang="en-GB" sz="1400"/>
        </a:p>
      </dgm:t>
    </dgm:pt>
    <dgm:pt modelId="{4C2239EB-C142-4664-97B5-47E929DAFFF5}" type="sibTrans" cxnId="{0F1FCC13-FFEE-4367-9ED0-E1B9CB46BE6C}">
      <dgm:prSet/>
      <dgm:spPr/>
      <dgm:t>
        <a:bodyPr/>
        <a:lstStyle/>
        <a:p>
          <a:endParaRPr lang="en-GB" sz="1400"/>
        </a:p>
      </dgm:t>
    </dgm:pt>
    <dgm:pt modelId="{EE96E514-6344-4A13-BD78-16D95719B331}">
      <dgm:prSet phldrT="[Text]" custT="1"/>
      <dgm:spPr>
        <a:gradFill rotWithShape="0">
          <a:gsLst>
            <a:gs pos="0">
              <a:srgbClr val="106FB8"/>
            </a:gs>
            <a:gs pos="50000">
              <a:srgbClr val="A0DBF9"/>
            </a:gs>
            <a:gs pos="100000">
              <a:srgbClr val="E1FDFD"/>
            </a:gs>
          </a:gsLst>
        </a:gradFill>
      </dgm:spPr>
      <dgm:t>
        <a:bodyPr/>
        <a:lstStyle/>
        <a:p>
          <a:r>
            <a:rPr lang="en-GB" sz="1800" b="1" dirty="0">
              <a:solidFill>
                <a:srgbClr val="106FB8"/>
              </a:solidFill>
              <a:latin typeface="Teko Light" panose="02000000000000000000" pitchFamily="50" charset="0"/>
              <a:cs typeface="Teko Light" panose="02000000000000000000" pitchFamily="50" charset="0"/>
            </a:rPr>
            <a:t>Availability</a:t>
          </a:r>
        </a:p>
      </dgm:t>
    </dgm:pt>
    <dgm:pt modelId="{E6B93F03-AD6F-4723-AE53-F96222E0361C}" type="parTrans" cxnId="{A504C804-FF33-4F93-8BBF-73717228CD4F}">
      <dgm:prSet/>
      <dgm:spPr/>
      <dgm:t>
        <a:bodyPr/>
        <a:lstStyle/>
        <a:p>
          <a:endParaRPr lang="en-GB" sz="1400"/>
        </a:p>
      </dgm:t>
    </dgm:pt>
    <dgm:pt modelId="{1A7F1F3E-95D2-4806-977F-A023909AA814}" type="sibTrans" cxnId="{A504C804-FF33-4F93-8BBF-73717228CD4F}">
      <dgm:prSet/>
      <dgm:spPr/>
      <dgm:t>
        <a:bodyPr/>
        <a:lstStyle/>
        <a:p>
          <a:endParaRPr lang="en-GB" sz="1400"/>
        </a:p>
      </dgm:t>
    </dgm:pt>
    <dgm:pt modelId="{728AA34F-C82E-4B4D-A823-FD894E8016AC}">
      <dgm:prSet phldrT="[Text]" custT="1"/>
      <dgm:spPr>
        <a:gradFill rotWithShape="0">
          <a:gsLst>
            <a:gs pos="0">
              <a:srgbClr val="106FB8"/>
            </a:gs>
            <a:gs pos="50000">
              <a:srgbClr val="A0DBF9"/>
            </a:gs>
            <a:gs pos="100000">
              <a:srgbClr val="E1FDFD"/>
            </a:gs>
          </a:gsLst>
        </a:gradFill>
      </dgm:spPr>
      <dgm:t>
        <a:bodyPr/>
        <a:lstStyle/>
        <a:p>
          <a:r>
            <a:rPr lang="en-GB" sz="1800" dirty="0">
              <a:solidFill>
                <a:srgbClr val="106FB8"/>
              </a:solidFill>
              <a:latin typeface="Teko Light" panose="02000000000000000000" pitchFamily="50" charset="0"/>
              <a:cs typeface="Teko Light" panose="02000000000000000000" pitchFamily="50" charset="0"/>
            </a:rPr>
            <a:t>Information Security</a:t>
          </a:r>
        </a:p>
      </dgm:t>
    </dgm:pt>
    <dgm:pt modelId="{6C68818D-EF2D-4190-862D-65ED99BA386F}" type="sibTrans" cxnId="{B9287AE3-EAFF-4108-B8C9-0A874D766358}">
      <dgm:prSet/>
      <dgm:spPr/>
      <dgm:t>
        <a:bodyPr/>
        <a:lstStyle/>
        <a:p>
          <a:endParaRPr lang="en-GB" sz="1400"/>
        </a:p>
      </dgm:t>
    </dgm:pt>
    <dgm:pt modelId="{87B01611-EF94-485E-B884-E035519EEEC4}" type="parTrans" cxnId="{B9287AE3-EAFF-4108-B8C9-0A874D766358}">
      <dgm:prSet/>
      <dgm:spPr/>
      <dgm:t>
        <a:bodyPr/>
        <a:lstStyle/>
        <a:p>
          <a:endParaRPr lang="en-GB" sz="1400"/>
        </a:p>
      </dgm:t>
    </dgm:pt>
    <dgm:pt modelId="{F6A3AFCF-E197-4146-8A19-602B0B0C3B1D}" type="pres">
      <dgm:prSet presAssocID="{F89FE7EE-0D05-4CD0-BC56-BA29438FDBFF}" presName="compositeShape" presStyleCnt="0">
        <dgm:presLayoutVars>
          <dgm:chMax val="9"/>
          <dgm:dir/>
          <dgm:resizeHandles val="exact"/>
        </dgm:presLayoutVars>
      </dgm:prSet>
      <dgm:spPr/>
    </dgm:pt>
    <dgm:pt modelId="{E073C22C-2CDC-45B3-939B-313D13C0E3A2}" type="pres">
      <dgm:prSet presAssocID="{F89FE7EE-0D05-4CD0-BC56-BA29438FDBFF}" presName="triangle1" presStyleLbl="node1" presStyleIdx="0" presStyleCnt="4">
        <dgm:presLayoutVars>
          <dgm:bulletEnabled val="1"/>
        </dgm:presLayoutVars>
      </dgm:prSet>
      <dgm:spPr/>
    </dgm:pt>
    <dgm:pt modelId="{CCBFD252-765A-4C63-9242-7B520A138F79}" type="pres">
      <dgm:prSet presAssocID="{F89FE7EE-0D05-4CD0-BC56-BA29438FDBFF}" presName="triangle2" presStyleLbl="node1" presStyleIdx="1" presStyleCnt="4">
        <dgm:presLayoutVars>
          <dgm:bulletEnabled val="1"/>
        </dgm:presLayoutVars>
      </dgm:prSet>
      <dgm:spPr/>
    </dgm:pt>
    <dgm:pt modelId="{5F876891-894F-48EC-8316-28284A1E91ED}" type="pres">
      <dgm:prSet presAssocID="{F89FE7EE-0D05-4CD0-BC56-BA29438FDBFF}" presName="triangle3" presStyleLbl="node1" presStyleIdx="2" presStyleCnt="4">
        <dgm:presLayoutVars>
          <dgm:bulletEnabled val="1"/>
        </dgm:presLayoutVars>
      </dgm:prSet>
      <dgm:spPr/>
    </dgm:pt>
    <dgm:pt modelId="{6D59CD6A-0F9F-4ACF-9DAC-18270B42E432}" type="pres">
      <dgm:prSet presAssocID="{F89FE7EE-0D05-4CD0-BC56-BA29438FDBFF}" presName="triangle4" presStyleLbl="node1" presStyleIdx="3" presStyleCnt="4">
        <dgm:presLayoutVars>
          <dgm:bulletEnabled val="1"/>
        </dgm:presLayoutVars>
      </dgm:prSet>
      <dgm:spPr/>
    </dgm:pt>
  </dgm:ptLst>
  <dgm:cxnLst>
    <dgm:cxn modelId="{A504C804-FF33-4F93-8BBF-73717228CD4F}" srcId="{F89FE7EE-0D05-4CD0-BC56-BA29438FDBFF}" destId="{EE96E514-6344-4A13-BD78-16D95719B331}" srcOrd="3" destOrd="0" parTransId="{E6B93F03-AD6F-4723-AE53-F96222E0361C}" sibTransId="{1A7F1F3E-95D2-4806-977F-A023909AA814}"/>
    <dgm:cxn modelId="{0F1FCC13-FFEE-4367-9ED0-E1B9CB46BE6C}" srcId="{F89FE7EE-0D05-4CD0-BC56-BA29438FDBFF}" destId="{A3210820-A38F-479E-8A5C-6AAFF6C7865F}" srcOrd="1" destOrd="0" parTransId="{14106D4F-C0AF-432F-887B-112DCD0C0C23}" sibTransId="{4C2239EB-C142-4664-97B5-47E929DAFFF5}"/>
    <dgm:cxn modelId="{56182923-9974-4DB0-A178-A3A2E5E8D455}" type="presOf" srcId="{728AA34F-C82E-4B4D-A823-FD894E8016AC}" destId="{5F876891-894F-48EC-8316-28284A1E91ED}" srcOrd="0" destOrd="0" presId="urn:microsoft.com/office/officeart/2005/8/layout/pyramid4"/>
    <dgm:cxn modelId="{E075AF78-3212-4701-BF18-7638939BA00C}" type="presOf" srcId="{EE96E514-6344-4A13-BD78-16D95719B331}" destId="{6D59CD6A-0F9F-4ACF-9DAC-18270B42E432}" srcOrd="0" destOrd="0" presId="urn:microsoft.com/office/officeart/2005/8/layout/pyramid4"/>
    <dgm:cxn modelId="{59B8AF8D-B153-4B03-9C7F-0A2F1B5AB828}" srcId="{F89FE7EE-0D05-4CD0-BC56-BA29438FDBFF}" destId="{F660BD8B-A57C-43BE-A0F2-7F890AA271F2}" srcOrd="0" destOrd="0" parTransId="{4435E171-21C7-4E5C-9173-660352FA696F}" sibTransId="{0D81D15D-1872-4C8B-950E-C02552D2B6D7}"/>
    <dgm:cxn modelId="{32FF34A3-605A-410B-8D42-AEA515143ACC}" type="presOf" srcId="{F660BD8B-A57C-43BE-A0F2-7F890AA271F2}" destId="{E073C22C-2CDC-45B3-939B-313D13C0E3A2}" srcOrd="0" destOrd="0" presId="urn:microsoft.com/office/officeart/2005/8/layout/pyramid4"/>
    <dgm:cxn modelId="{6DFEDDA5-6A25-4A37-B569-EDECA8B8E20C}" type="presOf" srcId="{A3210820-A38F-479E-8A5C-6AAFF6C7865F}" destId="{CCBFD252-765A-4C63-9242-7B520A138F79}" srcOrd="0" destOrd="0" presId="urn:microsoft.com/office/officeart/2005/8/layout/pyramid4"/>
    <dgm:cxn modelId="{B9287AE3-EAFF-4108-B8C9-0A874D766358}" srcId="{F89FE7EE-0D05-4CD0-BC56-BA29438FDBFF}" destId="{728AA34F-C82E-4B4D-A823-FD894E8016AC}" srcOrd="2" destOrd="0" parTransId="{87B01611-EF94-485E-B884-E035519EEEC4}" sibTransId="{6C68818D-EF2D-4190-862D-65ED99BA386F}"/>
    <dgm:cxn modelId="{12039BE3-4DAA-4FCC-856D-71BF31E3B69E}" type="presOf" srcId="{F89FE7EE-0D05-4CD0-BC56-BA29438FDBFF}" destId="{F6A3AFCF-E197-4146-8A19-602B0B0C3B1D}" srcOrd="0" destOrd="0" presId="urn:microsoft.com/office/officeart/2005/8/layout/pyramid4"/>
    <dgm:cxn modelId="{FD46750F-F728-4F09-B5A2-BE7EAE6D0924}" type="presParOf" srcId="{F6A3AFCF-E197-4146-8A19-602B0B0C3B1D}" destId="{E073C22C-2CDC-45B3-939B-313D13C0E3A2}" srcOrd="0" destOrd="0" presId="urn:microsoft.com/office/officeart/2005/8/layout/pyramid4"/>
    <dgm:cxn modelId="{041E5198-5F9E-4DB8-AD21-0E132B352900}" type="presParOf" srcId="{F6A3AFCF-E197-4146-8A19-602B0B0C3B1D}" destId="{CCBFD252-765A-4C63-9242-7B520A138F79}" srcOrd="1" destOrd="0" presId="urn:microsoft.com/office/officeart/2005/8/layout/pyramid4"/>
    <dgm:cxn modelId="{131CE616-DE77-40B6-9BAD-0F78CCFD42E5}" type="presParOf" srcId="{F6A3AFCF-E197-4146-8A19-602B0B0C3B1D}" destId="{5F876891-894F-48EC-8316-28284A1E91ED}" srcOrd="2" destOrd="0" presId="urn:microsoft.com/office/officeart/2005/8/layout/pyramid4"/>
    <dgm:cxn modelId="{72D510CE-6407-4B7C-854D-9598E9A03012}" type="presParOf" srcId="{F6A3AFCF-E197-4146-8A19-602B0B0C3B1D}" destId="{6D59CD6A-0F9F-4ACF-9DAC-18270B42E43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4ECAF-ADA0-4C13-9E1D-7D29534C6C30}" type="doc">
      <dgm:prSet loTypeId="urn:microsoft.com/office/officeart/2005/8/layout/radial5" loCatId="cycle" qsTypeId="urn:microsoft.com/office/officeart/2005/8/quickstyle/simple5" qsCatId="simple" csTypeId="urn:microsoft.com/office/officeart/2005/8/colors/colorful2" csCatId="colorful" phldr="1"/>
      <dgm:spPr/>
      <dgm:t>
        <a:bodyPr/>
        <a:lstStyle/>
        <a:p>
          <a:endParaRPr lang="en-US"/>
        </a:p>
      </dgm:t>
    </dgm:pt>
    <dgm:pt modelId="{8A333FD3-9BC6-4638-B4C7-CCCBA61D3E57}">
      <dgm:prSet phldrT="[Text]"/>
      <dgm:spPr/>
      <dgm:t>
        <a:bodyPr/>
        <a:lstStyle/>
        <a:p>
          <a:r>
            <a:rPr lang="hr-HR" b="1">
              <a:latin typeface="Calibri Light" panose="020F0302020204030204" pitchFamily="34" charset="0"/>
              <a:cs typeface="Calibri Light" panose="020F0302020204030204" pitchFamily="34" charset="0"/>
            </a:rPr>
            <a:t>Osobni podatak</a:t>
          </a:r>
          <a:endParaRPr lang="en-US" b="1">
            <a:latin typeface="Calibri Light" panose="020F0302020204030204" pitchFamily="34" charset="0"/>
            <a:cs typeface="Calibri Light" panose="020F0302020204030204" pitchFamily="34" charset="0"/>
          </a:endParaRPr>
        </a:p>
      </dgm:t>
    </dgm:pt>
    <dgm:pt modelId="{8C732860-C38D-43D5-9963-44AF6D973D7B}" type="parTrans" cxnId="{60A97D74-6865-4FE2-934E-41F53EFA0B40}">
      <dgm:prSet/>
      <dgm:spPr/>
      <dgm:t>
        <a:bodyPr/>
        <a:lstStyle/>
        <a:p>
          <a:endParaRPr lang="en-US" sz="2000" b="1">
            <a:latin typeface="Calibri Light" panose="020F0302020204030204" pitchFamily="34" charset="0"/>
            <a:cs typeface="Calibri Light" panose="020F0302020204030204" pitchFamily="34" charset="0"/>
          </a:endParaRPr>
        </a:p>
      </dgm:t>
    </dgm:pt>
    <dgm:pt modelId="{E9C1C04B-7180-4405-AE56-5D911E1DC12D}" type="sibTrans" cxnId="{60A97D74-6865-4FE2-934E-41F53EFA0B40}">
      <dgm:prSet/>
      <dgm:spPr/>
      <dgm:t>
        <a:bodyPr/>
        <a:lstStyle/>
        <a:p>
          <a:endParaRPr lang="en-US" b="1">
            <a:latin typeface="Calibri Light" panose="020F0302020204030204" pitchFamily="34" charset="0"/>
            <a:cs typeface="Calibri Light" panose="020F0302020204030204" pitchFamily="34" charset="0"/>
          </a:endParaRPr>
        </a:p>
      </dgm:t>
    </dgm:pt>
    <dgm:pt modelId="{9AFD3269-7B58-4C3E-A0E2-BB1B4BF85660}">
      <dgm:prSet phldrT="[Text]"/>
      <dgm:spPr/>
      <dgm:t>
        <a:bodyPr/>
        <a:lstStyle/>
        <a:p>
          <a:r>
            <a:rPr lang="hr-HR" b="1" dirty="0">
              <a:latin typeface="Calibri Light" panose="020F0302020204030204" pitchFamily="34" charset="0"/>
              <a:cs typeface="Calibri Light" panose="020F0302020204030204" pitchFamily="34" charset="0"/>
            </a:rPr>
            <a:t>Ime i prezime, adresa</a:t>
          </a:r>
          <a:endParaRPr lang="en-US" b="1" dirty="0">
            <a:latin typeface="Calibri Light" panose="020F0302020204030204" pitchFamily="34" charset="0"/>
            <a:cs typeface="Calibri Light" panose="020F0302020204030204" pitchFamily="34" charset="0"/>
          </a:endParaRPr>
        </a:p>
      </dgm:t>
    </dgm:pt>
    <dgm:pt modelId="{D9DC5FDC-A5C1-4198-9310-CBCE4673E0F6}" type="parTrans" cxnId="{99F48DA0-6586-41D0-9BE7-10874574635A}">
      <dgm:prSet custT="1"/>
      <dgm:spPr/>
      <dgm:t>
        <a:bodyPr/>
        <a:lstStyle/>
        <a:p>
          <a:endParaRPr lang="en-US" sz="1200" b="1">
            <a:latin typeface="Calibri Light" panose="020F0302020204030204" pitchFamily="34" charset="0"/>
            <a:cs typeface="Calibri Light" panose="020F0302020204030204" pitchFamily="34" charset="0"/>
          </a:endParaRPr>
        </a:p>
      </dgm:t>
    </dgm:pt>
    <dgm:pt modelId="{FCDC594B-A4F5-42F6-878E-FAD2809C8023}" type="sibTrans" cxnId="{99F48DA0-6586-41D0-9BE7-10874574635A}">
      <dgm:prSet/>
      <dgm:spPr/>
      <dgm:t>
        <a:bodyPr/>
        <a:lstStyle/>
        <a:p>
          <a:endParaRPr lang="en-US" b="1">
            <a:latin typeface="Calibri Light" panose="020F0302020204030204" pitchFamily="34" charset="0"/>
            <a:cs typeface="Calibri Light" panose="020F0302020204030204" pitchFamily="34" charset="0"/>
          </a:endParaRPr>
        </a:p>
      </dgm:t>
    </dgm:pt>
    <dgm:pt modelId="{27E6812A-F40C-426C-9124-203C63D93DB1}">
      <dgm:prSet phldrT="[Text]"/>
      <dgm:spPr/>
      <dgm:t>
        <a:bodyPr/>
        <a:lstStyle/>
        <a:p>
          <a:r>
            <a:rPr lang="hr-HR" b="1">
              <a:latin typeface="Calibri Light" panose="020F0302020204030204" pitchFamily="34" charset="0"/>
              <a:cs typeface="Calibri Light" panose="020F0302020204030204" pitchFamily="34" charset="0"/>
            </a:rPr>
            <a:t>OIB, JMBG</a:t>
          </a:r>
          <a:endParaRPr lang="en-US" b="1">
            <a:latin typeface="Calibri Light" panose="020F0302020204030204" pitchFamily="34" charset="0"/>
            <a:cs typeface="Calibri Light" panose="020F0302020204030204" pitchFamily="34" charset="0"/>
          </a:endParaRPr>
        </a:p>
      </dgm:t>
    </dgm:pt>
    <dgm:pt modelId="{0AD208EE-BC0E-4123-A277-CDBD8F1B2857}" type="parTrans" cxnId="{F941B85F-C56A-44E7-9860-22713AA7EBE1}">
      <dgm:prSet custT="1"/>
      <dgm:spPr/>
      <dgm:t>
        <a:bodyPr/>
        <a:lstStyle/>
        <a:p>
          <a:endParaRPr lang="en-US" sz="1200" b="1">
            <a:latin typeface="Calibri Light" panose="020F0302020204030204" pitchFamily="34" charset="0"/>
            <a:cs typeface="Calibri Light" panose="020F0302020204030204" pitchFamily="34" charset="0"/>
          </a:endParaRPr>
        </a:p>
      </dgm:t>
    </dgm:pt>
    <dgm:pt modelId="{CDA03792-74DE-471E-9D11-5689791F744A}" type="sibTrans" cxnId="{F941B85F-C56A-44E7-9860-22713AA7EBE1}">
      <dgm:prSet/>
      <dgm:spPr/>
      <dgm:t>
        <a:bodyPr/>
        <a:lstStyle/>
        <a:p>
          <a:endParaRPr lang="en-US" b="1">
            <a:latin typeface="Calibri Light" panose="020F0302020204030204" pitchFamily="34" charset="0"/>
            <a:cs typeface="Calibri Light" panose="020F0302020204030204" pitchFamily="34" charset="0"/>
          </a:endParaRPr>
        </a:p>
      </dgm:t>
    </dgm:pt>
    <dgm:pt modelId="{27503669-BD82-4D20-8031-605F53EC1D34}">
      <dgm:prSet phldrT="[Text]"/>
      <dgm:spPr/>
      <dgm:t>
        <a:bodyPr/>
        <a:lstStyle/>
        <a:p>
          <a:r>
            <a:rPr lang="hr-HR" b="1">
              <a:latin typeface="Calibri Light" panose="020F0302020204030204" pitchFamily="34" charset="0"/>
              <a:cs typeface="Calibri Light" panose="020F0302020204030204" pitchFamily="34" charset="0"/>
            </a:rPr>
            <a:t>Mrežni identifikator, lokacija</a:t>
          </a:r>
          <a:endParaRPr lang="en-US" b="1">
            <a:latin typeface="Calibri Light" panose="020F0302020204030204" pitchFamily="34" charset="0"/>
            <a:cs typeface="Calibri Light" panose="020F0302020204030204" pitchFamily="34" charset="0"/>
          </a:endParaRPr>
        </a:p>
      </dgm:t>
    </dgm:pt>
    <dgm:pt modelId="{1CA548E8-935B-4FBA-9D02-2097BCF4BEB6}" type="parTrans" cxnId="{856D8525-9228-4BBA-9C2B-C25B2245962E}">
      <dgm:prSet custT="1"/>
      <dgm:spPr/>
      <dgm:t>
        <a:bodyPr/>
        <a:lstStyle/>
        <a:p>
          <a:endParaRPr lang="en-US" sz="1200" b="1">
            <a:latin typeface="Calibri Light" panose="020F0302020204030204" pitchFamily="34" charset="0"/>
            <a:cs typeface="Calibri Light" panose="020F0302020204030204" pitchFamily="34" charset="0"/>
          </a:endParaRPr>
        </a:p>
      </dgm:t>
    </dgm:pt>
    <dgm:pt modelId="{5AA5955D-7719-4CAE-999C-416BCBFF8FF6}" type="sibTrans" cxnId="{856D8525-9228-4BBA-9C2B-C25B2245962E}">
      <dgm:prSet/>
      <dgm:spPr/>
      <dgm:t>
        <a:bodyPr/>
        <a:lstStyle/>
        <a:p>
          <a:endParaRPr lang="en-US" b="1">
            <a:latin typeface="Calibri Light" panose="020F0302020204030204" pitchFamily="34" charset="0"/>
            <a:cs typeface="Calibri Light" panose="020F0302020204030204" pitchFamily="34" charset="0"/>
          </a:endParaRPr>
        </a:p>
      </dgm:t>
    </dgm:pt>
    <dgm:pt modelId="{C418E1EE-DA42-4B6D-84EA-5F75E4C658A6}">
      <dgm:prSet phldrT="[Text]"/>
      <dgm:spPr/>
      <dgm:t>
        <a:bodyPr/>
        <a:lstStyle/>
        <a:p>
          <a:r>
            <a:rPr lang="hr-HR" b="1">
              <a:latin typeface="Calibri Light" panose="020F0302020204030204" pitchFamily="34" charset="0"/>
              <a:cs typeface="Calibri Light" panose="020F0302020204030204" pitchFamily="34" charset="0"/>
            </a:rPr>
            <a:t>Financijski podaci</a:t>
          </a:r>
          <a:endParaRPr lang="en-US" b="1">
            <a:latin typeface="Calibri Light" panose="020F0302020204030204" pitchFamily="34" charset="0"/>
            <a:cs typeface="Calibri Light" panose="020F0302020204030204" pitchFamily="34" charset="0"/>
          </a:endParaRPr>
        </a:p>
      </dgm:t>
    </dgm:pt>
    <dgm:pt modelId="{EBB3725A-E155-4882-BD30-51D977DDCC40}" type="parTrans" cxnId="{7270142C-A738-4043-9853-78977E7BD1A8}">
      <dgm:prSet custT="1"/>
      <dgm:spPr/>
      <dgm:t>
        <a:bodyPr/>
        <a:lstStyle/>
        <a:p>
          <a:endParaRPr lang="en-US" sz="1200" b="1">
            <a:latin typeface="Calibri Light" panose="020F0302020204030204" pitchFamily="34" charset="0"/>
            <a:cs typeface="Calibri Light" panose="020F0302020204030204" pitchFamily="34" charset="0"/>
          </a:endParaRPr>
        </a:p>
      </dgm:t>
    </dgm:pt>
    <dgm:pt modelId="{2F44C7CD-AC19-4458-9E2B-E31FD9DEE0B0}" type="sibTrans" cxnId="{7270142C-A738-4043-9853-78977E7BD1A8}">
      <dgm:prSet/>
      <dgm:spPr/>
      <dgm:t>
        <a:bodyPr/>
        <a:lstStyle/>
        <a:p>
          <a:endParaRPr lang="en-US" b="1">
            <a:latin typeface="Calibri Light" panose="020F0302020204030204" pitchFamily="34" charset="0"/>
            <a:cs typeface="Calibri Light" panose="020F0302020204030204" pitchFamily="34" charset="0"/>
          </a:endParaRPr>
        </a:p>
      </dgm:t>
    </dgm:pt>
    <dgm:pt modelId="{0EB4CB61-CDB1-42F7-A66D-AD64BEE13CA7}">
      <dgm:prSet phldrT="[Text]"/>
      <dgm:spPr/>
      <dgm:t>
        <a:bodyPr/>
        <a:lstStyle/>
        <a:p>
          <a:r>
            <a:rPr lang="hr-HR" b="1">
              <a:latin typeface="Calibri Light" panose="020F0302020204030204" pitchFamily="34" charset="0"/>
              <a:cs typeface="Calibri Light" panose="020F0302020204030204" pitchFamily="34" charset="0"/>
            </a:rPr>
            <a:t>Objave na društvenim mrežama</a:t>
          </a:r>
          <a:endParaRPr lang="en-US" b="1">
            <a:latin typeface="Calibri Light" panose="020F0302020204030204" pitchFamily="34" charset="0"/>
            <a:cs typeface="Calibri Light" panose="020F0302020204030204" pitchFamily="34" charset="0"/>
          </a:endParaRPr>
        </a:p>
      </dgm:t>
    </dgm:pt>
    <dgm:pt modelId="{662DA51B-0386-4FE4-9B0B-0AAD89636803}" type="parTrans" cxnId="{024BB0E9-B3A9-4732-BEFE-438C2AA7D426}">
      <dgm:prSet custT="1"/>
      <dgm:spPr/>
      <dgm:t>
        <a:bodyPr/>
        <a:lstStyle/>
        <a:p>
          <a:endParaRPr lang="en-US" sz="1200" b="1">
            <a:latin typeface="Calibri Light" panose="020F0302020204030204" pitchFamily="34" charset="0"/>
            <a:cs typeface="Calibri Light" panose="020F0302020204030204" pitchFamily="34" charset="0"/>
          </a:endParaRPr>
        </a:p>
      </dgm:t>
    </dgm:pt>
    <dgm:pt modelId="{67462652-2659-476D-8BD0-2E554E4F2AB1}" type="sibTrans" cxnId="{024BB0E9-B3A9-4732-BEFE-438C2AA7D426}">
      <dgm:prSet/>
      <dgm:spPr/>
      <dgm:t>
        <a:bodyPr/>
        <a:lstStyle/>
        <a:p>
          <a:endParaRPr lang="en-US" b="1">
            <a:latin typeface="Calibri Light" panose="020F0302020204030204" pitchFamily="34" charset="0"/>
            <a:cs typeface="Calibri Light" panose="020F0302020204030204" pitchFamily="34" charset="0"/>
          </a:endParaRPr>
        </a:p>
      </dgm:t>
    </dgm:pt>
    <dgm:pt modelId="{FA7FB8BD-3263-4811-A878-68325A8D58BA}">
      <dgm:prSet phldrT="[Text]"/>
      <dgm:spPr/>
      <dgm:t>
        <a:bodyPr/>
        <a:lstStyle/>
        <a:p>
          <a:r>
            <a:rPr lang="hr-HR" b="1">
              <a:latin typeface="Calibri Light" panose="020F0302020204030204" pitchFamily="34" charset="0"/>
              <a:cs typeface="Calibri Light" panose="020F0302020204030204" pitchFamily="34" charset="0"/>
            </a:rPr>
            <a:t>Biometrijski podaci</a:t>
          </a:r>
          <a:endParaRPr lang="en-US" b="1">
            <a:latin typeface="Calibri Light" panose="020F0302020204030204" pitchFamily="34" charset="0"/>
            <a:cs typeface="Calibri Light" panose="020F0302020204030204" pitchFamily="34" charset="0"/>
          </a:endParaRPr>
        </a:p>
      </dgm:t>
    </dgm:pt>
    <dgm:pt modelId="{A0F6C758-8B2C-4789-B8AA-CCD14AD8ED25}" type="parTrans" cxnId="{138793D4-62CD-41D6-A614-6020B30AFE6C}">
      <dgm:prSet custT="1"/>
      <dgm:spPr/>
      <dgm:t>
        <a:bodyPr/>
        <a:lstStyle/>
        <a:p>
          <a:endParaRPr lang="en-US" sz="1200" b="1">
            <a:latin typeface="Calibri Light" panose="020F0302020204030204" pitchFamily="34" charset="0"/>
            <a:cs typeface="Calibri Light" panose="020F0302020204030204" pitchFamily="34" charset="0"/>
          </a:endParaRPr>
        </a:p>
      </dgm:t>
    </dgm:pt>
    <dgm:pt modelId="{CE37EC8C-0D64-4174-B1E7-06DA699E6459}" type="sibTrans" cxnId="{138793D4-62CD-41D6-A614-6020B30AFE6C}">
      <dgm:prSet/>
      <dgm:spPr/>
      <dgm:t>
        <a:bodyPr/>
        <a:lstStyle/>
        <a:p>
          <a:endParaRPr lang="en-US" b="1">
            <a:latin typeface="Calibri Light" panose="020F0302020204030204" pitchFamily="34" charset="0"/>
            <a:cs typeface="Calibri Light" panose="020F0302020204030204" pitchFamily="34" charset="0"/>
          </a:endParaRPr>
        </a:p>
      </dgm:t>
    </dgm:pt>
    <dgm:pt modelId="{280EBEF6-1FAE-4AE2-8B40-81B0ED9E1F98}" type="pres">
      <dgm:prSet presAssocID="{F094ECAF-ADA0-4C13-9E1D-7D29534C6C30}" presName="Name0" presStyleCnt="0">
        <dgm:presLayoutVars>
          <dgm:chMax val="1"/>
          <dgm:dir/>
          <dgm:animLvl val="ctr"/>
          <dgm:resizeHandles val="exact"/>
        </dgm:presLayoutVars>
      </dgm:prSet>
      <dgm:spPr/>
    </dgm:pt>
    <dgm:pt modelId="{93070C2F-4FE9-4806-A29C-918564A44799}" type="pres">
      <dgm:prSet presAssocID="{8A333FD3-9BC6-4638-B4C7-CCCBA61D3E57}" presName="centerShape" presStyleLbl="node0" presStyleIdx="0" presStyleCnt="1"/>
      <dgm:spPr/>
    </dgm:pt>
    <dgm:pt modelId="{7C867D5C-967D-4EDA-AA34-29C7A75DD968}" type="pres">
      <dgm:prSet presAssocID="{D9DC5FDC-A5C1-4198-9310-CBCE4673E0F6}" presName="parTrans" presStyleLbl="sibTrans2D1" presStyleIdx="0" presStyleCnt="6"/>
      <dgm:spPr/>
    </dgm:pt>
    <dgm:pt modelId="{33C4B364-CD67-4145-8E8D-BE695D3C4215}" type="pres">
      <dgm:prSet presAssocID="{D9DC5FDC-A5C1-4198-9310-CBCE4673E0F6}" presName="connectorText" presStyleLbl="sibTrans2D1" presStyleIdx="0" presStyleCnt="6"/>
      <dgm:spPr/>
    </dgm:pt>
    <dgm:pt modelId="{DE45928E-CC14-4DFF-900E-A294C755862B}" type="pres">
      <dgm:prSet presAssocID="{9AFD3269-7B58-4C3E-A0E2-BB1B4BF85660}" presName="node" presStyleLbl="node1" presStyleIdx="0" presStyleCnt="6">
        <dgm:presLayoutVars>
          <dgm:bulletEnabled val="1"/>
        </dgm:presLayoutVars>
      </dgm:prSet>
      <dgm:spPr/>
    </dgm:pt>
    <dgm:pt modelId="{93FBB006-05C3-4020-BAEF-46BD26F107D5}" type="pres">
      <dgm:prSet presAssocID="{0AD208EE-BC0E-4123-A277-CDBD8F1B2857}" presName="parTrans" presStyleLbl="sibTrans2D1" presStyleIdx="1" presStyleCnt="6"/>
      <dgm:spPr/>
    </dgm:pt>
    <dgm:pt modelId="{95CCE47E-6E14-4F6C-A0D3-4C37A4B9A9C6}" type="pres">
      <dgm:prSet presAssocID="{0AD208EE-BC0E-4123-A277-CDBD8F1B2857}" presName="connectorText" presStyleLbl="sibTrans2D1" presStyleIdx="1" presStyleCnt="6"/>
      <dgm:spPr/>
    </dgm:pt>
    <dgm:pt modelId="{6872A9D4-CF51-440C-993F-35EF87932D0F}" type="pres">
      <dgm:prSet presAssocID="{27E6812A-F40C-426C-9124-203C63D93DB1}" presName="node" presStyleLbl="node1" presStyleIdx="1" presStyleCnt="6">
        <dgm:presLayoutVars>
          <dgm:bulletEnabled val="1"/>
        </dgm:presLayoutVars>
      </dgm:prSet>
      <dgm:spPr/>
    </dgm:pt>
    <dgm:pt modelId="{4F92FF76-7B61-4469-8AFD-574EC7401484}" type="pres">
      <dgm:prSet presAssocID="{1CA548E8-935B-4FBA-9D02-2097BCF4BEB6}" presName="parTrans" presStyleLbl="sibTrans2D1" presStyleIdx="2" presStyleCnt="6"/>
      <dgm:spPr/>
    </dgm:pt>
    <dgm:pt modelId="{A4BDFF6A-BA5B-4960-85C9-28B3245294B3}" type="pres">
      <dgm:prSet presAssocID="{1CA548E8-935B-4FBA-9D02-2097BCF4BEB6}" presName="connectorText" presStyleLbl="sibTrans2D1" presStyleIdx="2" presStyleCnt="6"/>
      <dgm:spPr/>
    </dgm:pt>
    <dgm:pt modelId="{75180601-37A0-4E60-AF90-8EA459EAB7C0}" type="pres">
      <dgm:prSet presAssocID="{27503669-BD82-4D20-8031-605F53EC1D34}" presName="node" presStyleLbl="node1" presStyleIdx="2" presStyleCnt="6">
        <dgm:presLayoutVars>
          <dgm:bulletEnabled val="1"/>
        </dgm:presLayoutVars>
      </dgm:prSet>
      <dgm:spPr/>
    </dgm:pt>
    <dgm:pt modelId="{BCAA5C1B-EEDB-4F4C-BD01-11B24FE91D17}" type="pres">
      <dgm:prSet presAssocID="{EBB3725A-E155-4882-BD30-51D977DDCC40}" presName="parTrans" presStyleLbl="sibTrans2D1" presStyleIdx="3" presStyleCnt="6"/>
      <dgm:spPr/>
    </dgm:pt>
    <dgm:pt modelId="{61EFBD60-ED80-4A9E-B9A1-266F8DF0CFA0}" type="pres">
      <dgm:prSet presAssocID="{EBB3725A-E155-4882-BD30-51D977DDCC40}" presName="connectorText" presStyleLbl="sibTrans2D1" presStyleIdx="3" presStyleCnt="6"/>
      <dgm:spPr/>
    </dgm:pt>
    <dgm:pt modelId="{05881B70-1883-4C95-8864-E598108C86CA}" type="pres">
      <dgm:prSet presAssocID="{C418E1EE-DA42-4B6D-84EA-5F75E4C658A6}" presName="node" presStyleLbl="node1" presStyleIdx="3" presStyleCnt="6">
        <dgm:presLayoutVars>
          <dgm:bulletEnabled val="1"/>
        </dgm:presLayoutVars>
      </dgm:prSet>
      <dgm:spPr/>
    </dgm:pt>
    <dgm:pt modelId="{2966541E-CAE7-4B82-B550-31501C11FB97}" type="pres">
      <dgm:prSet presAssocID="{662DA51B-0386-4FE4-9B0B-0AAD89636803}" presName="parTrans" presStyleLbl="sibTrans2D1" presStyleIdx="4" presStyleCnt="6"/>
      <dgm:spPr/>
    </dgm:pt>
    <dgm:pt modelId="{ADBBB5D9-944B-4627-A801-90FCAECA957B}" type="pres">
      <dgm:prSet presAssocID="{662DA51B-0386-4FE4-9B0B-0AAD89636803}" presName="connectorText" presStyleLbl="sibTrans2D1" presStyleIdx="4" presStyleCnt="6"/>
      <dgm:spPr/>
    </dgm:pt>
    <dgm:pt modelId="{40E7EB49-7AAC-45DD-8E83-97C42719A94D}" type="pres">
      <dgm:prSet presAssocID="{0EB4CB61-CDB1-42F7-A66D-AD64BEE13CA7}" presName="node" presStyleLbl="node1" presStyleIdx="4" presStyleCnt="6">
        <dgm:presLayoutVars>
          <dgm:bulletEnabled val="1"/>
        </dgm:presLayoutVars>
      </dgm:prSet>
      <dgm:spPr/>
    </dgm:pt>
    <dgm:pt modelId="{104FF2F1-0569-4C3E-8C44-774CFA6F0D88}" type="pres">
      <dgm:prSet presAssocID="{A0F6C758-8B2C-4789-B8AA-CCD14AD8ED25}" presName="parTrans" presStyleLbl="sibTrans2D1" presStyleIdx="5" presStyleCnt="6"/>
      <dgm:spPr/>
    </dgm:pt>
    <dgm:pt modelId="{302658DB-599C-4CE6-BBB9-E9AD1B91560D}" type="pres">
      <dgm:prSet presAssocID="{A0F6C758-8B2C-4789-B8AA-CCD14AD8ED25}" presName="connectorText" presStyleLbl="sibTrans2D1" presStyleIdx="5" presStyleCnt="6"/>
      <dgm:spPr/>
    </dgm:pt>
    <dgm:pt modelId="{FFA71E6D-CB7D-4D2C-A5FE-91DA927AD6B7}" type="pres">
      <dgm:prSet presAssocID="{FA7FB8BD-3263-4811-A878-68325A8D58BA}" presName="node" presStyleLbl="node1" presStyleIdx="5" presStyleCnt="6">
        <dgm:presLayoutVars>
          <dgm:bulletEnabled val="1"/>
        </dgm:presLayoutVars>
      </dgm:prSet>
      <dgm:spPr/>
    </dgm:pt>
  </dgm:ptLst>
  <dgm:cxnLst>
    <dgm:cxn modelId="{54FCAF08-6531-404C-89E6-61266E8154A8}" type="presOf" srcId="{D9DC5FDC-A5C1-4198-9310-CBCE4673E0F6}" destId="{33C4B364-CD67-4145-8E8D-BE695D3C4215}" srcOrd="1" destOrd="0" presId="urn:microsoft.com/office/officeart/2005/8/layout/radial5"/>
    <dgm:cxn modelId="{6E1EC71E-27A0-49AC-9583-37FDE1123569}" type="presOf" srcId="{F094ECAF-ADA0-4C13-9E1D-7D29534C6C30}" destId="{280EBEF6-1FAE-4AE2-8B40-81B0ED9E1F98}" srcOrd="0" destOrd="0" presId="urn:microsoft.com/office/officeart/2005/8/layout/radial5"/>
    <dgm:cxn modelId="{856D8525-9228-4BBA-9C2B-C25B2245962E}" srcId="{8A333FD3-9BC6-4638-B4C7-CCCBA61D3E57}" destId="{27503669-BD82-4D20-8031-605F53EC1D34}" srcOrd="2" destOrd="0" parTransId="{1CA548E8-935B-4FBA-9D02-2097BCF4BEB6}" sibTransId="{5AA5955D-7719-4CAE-999C-416BCBFF8FF6}"/>
    <dgm:cxn modelId="{7270142C-A738-4043-9853-78977E7BD1A8}" srcId="{8A333FD3-9BC6-4638-B4C7-CCCBA61D3E57}" destId="{C418E1EE-DA42-4B6D-84EA-5F75E4C658A6}" srcOrd="3" destOrd="0" parTransId="{EBB3725A-E155-4882-BD30-51D977DDCC40}" sibTransId="{2F44C7CD-AC19-4458-9E2B-E31FD9DEE0B0}"/>
    <dgm:cxn modelId="{334E0F35-D681-4B19-AF23-C2955ED7B5D8}" type="presOf" srcId="{C418E1EE-DA42-4B6D-84EA-5F75E4C658A6}" destId="{05881B70-1883-4C95-8864-E598108C86CA}" srcOrd="0" destOrd="0" presId="urn:microsoft.com/office/officeart/2005/8/layout/radial5"/>
    <dgm:cxn modelId="{67A90E36-5495-47D7-9450-B34DF01DFCC5}" type="presOf" srcId="{0AD208EE-BC0E-4123-A277-CDBD8F1B2857}" destId="{93FBB006-05C3-4020-BAEF-46BD26F107D5}" srcOrd="0" destOrd="0" presId="urn:microsoft.com/office/officeart/2005/8/layout/radial5"/>
    <dgm:cxn modelId="{421C893A-260A-47F8-B50E-A2B2FA638D73}" type="presOf" srcId="{27E6812A-F40C-426C-9124-203C63D93DB1}" destId="{6872A9D4-CF51-440C-993F-35EF87932D0F}" srcOrd="0" destOrd="0" presId="urn:microsoft.com/office/officeart/2005/8/layout/radial5"/>
    <dgm:cxn modelId="{7140BE3B-C631-41F4-982F-1E1FEC3D17F8}" type="presOf" srcId="{FA7FB8BD-3263-4811-A878-68325A8D58BA}" destId="{FFA71E6D-CB7D-4D2C-A5FE-91DA927AD6B7}" srcOrd="0" destOrd="0" presId="urn:microsoft.com/office/officeart/2005/8/layout/radial5"/>
    <dgm:cxn modelId="{F941B85F-C56A-44E7-9860-22713AA7EBE1}" srcId="{8A333FD3-9BC6-4638-B4C7-CCCBA61D3E57}" destId="{27E6812A-F40C-426C-9124-203C63D93DB1}" srcOrd="1" destOrd="0" parTransId="{0AD208EE-BC0E-4123-A277-CDBD8F1B2857}" sibTransId="{CDA03792-74DE-471E-9D11-5689791F744A}"/>
    <dgm:cxn modelId="{6E2EFC60-08E8-489C-A447-AF25EC61B0C1}" type="presOf" srcId="{662DA51B-0386-4FE4-9B0B-0AAD89636803}" destId="{2966541E-CAE7-4B82-B550-31501C11FB97}" srcOrd="0" destOrd="0" presId="urn:microsoft.com/office/officeart/2005/8/layout/radial5"/>
    <dgm:cxn modelId="{42436864-CAC4-4B73-A221-7B74CF1A5843}" type="presOf" srcId="{A0F6C758-8B2C-4789-B8AA-CCD14AD8ED25}" destId="{104FF2F1-0569-4C3E-8C44-774CFA6F0D88}" srcOrd="0" destOrd="0" presId="urn:microsoft.com/office/officeart/2005/8/layout/radial5"/>
    <dgm:cxn modelId="{B5406C46-A4F4-463B-BFE7-7DE0317F85EE}" type="presOf" srcId="{1CA548E8-935B-4FBA-9D02-2097BCF4BEB6}" destId="{4F92FF76-7B61-4469-8AFD-574EC7401484}" srcOrd="0" destOrd="0" presId="urn:microsoft.com/office/officeart/2005/8/layout/radial5"/>
    <dgm:cxn modelId="{40ED4051-83A9-4AD1-83AE-7163A7AF8845}" type="presOf" srcId="{0AD208EE-BC0E-4123-A277-CDBD8F1B2857}" destId="{95CCE47E-6E14-4F6C-A0D3-4C37A4B9A9C6}" srcOrd="1" destOrd="0" presId="urn:microsoft.com/office/officeart/2005/8/layout/radial5"/>
    <dgm:cxn modelId="{60A97D74-6865-4FE2-934E-41F53EFA0B40}" srcId="{F094ECAF-ADA0-4C13-9E1D-7D29534C6C30}" destId="{8A333FD3-9BC6-4638-B4C7-CCCBA61D3E57}" srcOrd="0" destOrd="0" parTransId="{8C732860-C38D-43D5-9963-44AF6D973D7B}" sibTransId="{E9C1C04B-7180-4405-AE56-5D911E1DC12D}"/>
    <dgm:cxn modelId="{7C438C54-6344-4295-AC18-D0FAEA928568}" type="presOf" srcId="{EBB3725A-E155-4882-BD30-51D977DDCC40}" destId="{61EFBD60-ED80-4A9E-B9A1-266F8DF0CFA0}" srcOrd="1" destOrd="0" presId="urn:microsoft.com/office/officeart/2005/8/layout/radial5"/>
    <dgm:cxn modelId="{24C5287E-62DA-4DF0-8E64-24A6C6B17037}" type="presOf" srcId="{0EB4CB61-CDB1-42F7-A66D-AD64BEE13CA7}" destId="{40E7EB49-7AAC-45DD-8E83-97C42719A94D}" srcOrd="0" destOrd="0" presId="urn:microsoft.com/office/officeart/2005/8/layout/radial5"/>
    <dgm:cxn modelId="{B2E59A88-F52A-4868-AB63-AB69C1F98663}" type="presOf" srcId="{EBB3725A-E155-4882-BD30-51D977DDCC40}" destId="{BCAA5C1B-EEDB-4F4C-BD01-11B24FE91D17}" srcOrd="0" destOrd="0" presId="urn:microsoft.com/office/officeart/2005/8/layout/radial5"/>
    <dgm:cxn modelId="{99F48DA0-6586-41D0-9BE7-10874574635A}" srcId="{8A333FD3-9BC6-4638-B4C7-CCCBA61D3E57}" destId="{9AFD3269-7B58-4C3E-A0E2-BB1B4BF85660}" srcOrd="0" destOrd="0" parTransId="{D9DC5FDC-A5C1-4198-9310-CBCE4673E0F6}" sibTransId="{FCDC594B-A4F5-42F6-878E-FAD2809C8023}"/>
    <dgm:cxn modelId="{728244AA-DBD8-441F-9774-98DE444EB7DD}" type="presOf" srcId="{A0F6C758-8B2C-4789-B8AA-CCD14AD8ED25}" destId="{302658DB-599C-4CE6-BBB9-E9AD1B91560D}" srcOrd="1" destOrd="0" presId="urn:microsoft.com/office/officeart/2005/8/layout/radial5"/>
    <dgm:cxn modelId="{53D9F0B3-5C7B-406F-9701-600945B818A9}" type="presOf" srcId="{D9DC5FDC-A5C1-4198-9310-CBCE4673E0F6}" destId="{7C867D5C-967D-4EDA-AA34-29C7A75DD968}" srcOrd="0" destOrd="0" presId="urn:microsoft.com/office/officeart/2005/8/layout/radial5"/>
    <dgm:cxn modelId="{AC81ABBC-4B12-437C-845F-0C376A6E7A11}" type="presOf" srcId="{9AFD3269-7B58-4C3E-A0E2-BB1B4BF85660}" destId="{DE45928E-CC14-4DFF-900E-A294C755862B}" srcOrd="0" destOrd="0" presId="urn:microsoft.com/office/officeart/2005/8/layout/radial5"/>
    <dgm:cxn modelId="{138793D4-62CD-41D6-A614-6020B30AFE6C}" srcId="{8A333FD3-9BC6-4638-B4C7-CCCBA61D3E57}" destId="{FA7FB8BD-3263-4811-A878-68325A8D58BA}" srcOrd="5" destOrd="0" parTransId="{A0F6C758-8B2C-4789-B8AA-CCD14AD8ED25}" sibTransId="{CE37EC8C-0D64-4174-B1E7-06DA699E6459}"/>
    <dgm:cxn modelId="{45998FDA-1398-4EB0-BC05-25ABD5EB8F3C}" type="presOf" srcId="{1CA548E8-935B-4FBA-9D02-2097BCF4BEB6}" destId="{A4BDFF6A-BA5B-4960-85C9-28B3245294B3}" srcOrd="1" destOrd="0" presId="urn:microsoft.com/office/officeart/2005/8/layout/radial5"/>
    <dgm:cxn modelId="{AF363FDF-63D4-49E9-B183-85E8E835D604}" type="presOf" srcId="{662DA51B-0386-4FE4-9B0B-0AAD89636803}" destId="{ADBBB5D9-944B-4627-A801-90FCAECA957B}" srcOrd="1" destOrd="0" presId="urn:microsoft.com/office/officeart/2005/8/layout/radial5"/>
    <dgm:cxn modelId="{9E7B0BE1-E9CE-45DD-88C3-0E6912313793}" type="presOf" srcId="{8A333FD3-9BC6-4638-B4C7-CCCBA61D3E57}" destId="{93070C2F-4FE9-4806-A29C-918564A44799}" srcOrd="0" destOrd="0" presId="urn:microsoft.com/office/officeart/2005/8/layout/radial5"/>
    <dgm:cxn modelId="{7CF17FE4-3962-422C-9BC3-4E1350574E0B}" type="presOf" srcId="{27503669-BD82-4D20-8031-605F53EC1D34}" destId="{75180601-37A0-4E60-AF90-8EA459EAB7C0}" srcOrd="0" destOrd="0" presId="urn:microsoft.com/office/officeart/2005/8/layout/radial5"/>
    <dgm:cxn modelId="{024BB0E9-B3A9-4732-BEFE-438C2AA7D426}" srcId="{8A333FD3-9BC6-4638-B4C7-CCCBA61D3E57}" destId="{0EB4CB61-CDB1-42F7-A66D-AD64BEE13CA7}" srcOrd="4" destOrd="0" parTransId="{662DA51B-0386-4FE4-9B0B-0AAD89636803}" sibTransId="{67462652-2659-476D-8BD0-2E554E4F2AB1}"/>
    <dgm:cxn modelId="{E3A68B9E-646C-422D-811F-5B1ACACC5D0F}" type="presParOf" srcId="{280EBEF6-1FAE-4AE2-8B40-81B0ED9E1F98}" destId="{93070C2F-4FE9-4806-A29C-918564A44799}" srcOrd="0" destOrd="0" presId="urn:microsoft.com/office/officeart/2005/8/layout/radial5"/>
    <dgm:cxn modelId="{D4006AD0-CC90-4006-A44F-923464D7BCD2}" type="presParOf" srcId="{280EBEF6-1FAE-4AE2-8B40-81B0ED9E1F98}" destId="{7C867D5C-967D-4EDA-AA34-29C7A75DD968}" srcOrd="1" destOrd="0" presId="urn:microsoft.com/office/officeart/2005/8/layout/radial5"/>
    <dgm:cxn modelId="{3D39443C-E59F-4C01-8D14-34EC9FFC65E3}" type="presParOf" srcId="{7C867D5C-967D-4EDA-AA34-29C7A75DD968}" destId="{33C4B364-CD67-4145-8E8D-BE695D3C4215}" srcOrd="0" destOrd="0" presId="urn:microsoft.com/office/officeart/2005/8/layout/radial5"/>
    <dgm:cxn modelId="{E99610EF-2F12-4D83-A2FF-2E72E8805011}" type="presParOf" srcId="{280EBEF6-1FAE-4AE2-8B40-81B0ED9E1F98}" destId="{DE45928E-CC14-4DFF-900E-A294C755862B}" srcOrd="2" destOrd="0" presId="urn:microsoft.com/office/officeart/2005/8/layout/radial5"/>
    <dgm:cxn modelId="{E954E075-8DA4-4D79-85AA-71A1C6E262CF}" type="presParOf" srcId="{280EBEF6-1FAE-4AE2-8B40-81B0ED9E1F98}" destId="{93FBB006-05C3-4020-BAEF-46BD26F107D5}" srcOrd="3" destOrd="0" presId="urn:microsoft.com/office/officeart/2005/8/layout/radial5"/>
    <dgm:cxn modelId="{656CB896-DD89-4A00-A882-BB9FB8CEB1AF}" type="presParOf" srcId="{93FBB006-05C3-4020-BAEF-46BD26F107D5}" destId="{95CCE47E-6E14-4F6C-A0D3-4C37A4B9A9C6}" srcOrd="0" destOrd="0" presId="urn:microsoft.com/office/officeart/2005/8/layout/radial5"/>
    <dgm:cxn modelId="{8E92225E-2ABA-44AE-B4E7-D827941E8336}" type="presParOf" srcId="{280EBEF6-1FAE-4AE2-8B40-81B0ED9E1F98}" destId="{6872A9D4-CF51-440C-993F-35EF87932D0F}" srcOrd="4" destOrd="0" presId="urn:microsoft.com/office/officeart/2005/8/layout/radial5"/>
    <dgm:cxn modelId="{4FC7A52F-D4D8-4B3F-A361-BECF1848757D}" type="presParOf" srcId="{280EBEF6-1FAE-4AE2-8B40-81B0ED9E1F98}" destId="{4F92FF76-7B61-4469-8AFD-574EC7401484}" srcOrd="5" destOrd="0" presId="urn:microsoft.com/office/officeart/2005/8/layout/radial5"/>
    <dgm:cxn modelId="{92E89E89-60EB-491A-B5A1-AB43585C440D}" type="presParOf" srcId="{4F92FF76-7B61-4469-8AFD-574EC7401484}" destId="{A4BDFF6A-BA5B-4960-85C9-28B3245294B3}" srcOrd="0" destOrd="0" presId="urn:microsoft.com/office/officeart/2005/8/layout/radial5"/>
    <dgm:cxn modelId="{BDA97CDD-BE92-4BD9-B762-3C54FE37638B}" type="presParOf" srcId="{280EBEF6-1FAE-4AE2-8B40-81B0ED9E1F98}" destId="{75180601-37A0-4E60-AF90-8EA459EAB7C0}" srcOrd="6" destOrd="0" presId="urn:microsoft.com/office/officeart/2005/8/layout/radial5"/>
    <dgm:cxn modelId="{3053A81A-ECD7-4967-9448-61283CFC2556}" type="presParOf" srcId="{280EBEF6-1FAE-4AE2-8B40-81B0ED9E1F98}" destId="{BCAA5C1B-EEDB-4F4C-BD01-11B24FE91D17}" srcOrd="7" destOrd="0" presId="urn:microsoft.com/office/officeart/2005/8/layout/radial5"/>
    <dgm:cxn modelId="{F8C5F259-2FA0-42A6-8D43-D2DB11D865BF}" type="presParOf" srcId="{BCAA5C1B-EEDB-4F4C-BD01-11B24FE91D17}" destId="{61EFBD60-ED80-4A9E-B9A1-266F8DF0CFA0}" srcOrd="0" destOrd="0" presId="urn:microsoft.com/office/officeart/2005/8/layout/radial5"/>
    <dgm:cxn modelId="{B9E5AB70-599C-4D07-B2A9-7F608FD16A8F}" type="presParOf" srcId="{280EBEF6-1FAE-4AE2-8B40-81B0ED9E1F98}" destId="{05881B70-1883-4C95-8864-E598108C86CA}" srcOrd="8" destOrd="0" presId="urn:microsoft.com/office/officeart/2005/8/layout/radial5"/>
    <dgm:cxn modelId="{B9AF4DEA-78C7-49EE-8746-C9F0C81E03C3}" type="presParOf" srcId="{280EBEF6-1FAE-4AE2-8B40-81B0ED9E1F98}" destId="{2966541E-CAE7-4B82-B550-31501C11FB97}" srcOrd="9" destOrd="0" presId="urn:microsoft.com/office/officeart/2005/8/layout/radial5"/>
    <dgm:cxn modelId="{AA05AEA6-0B46-4034-A745-279162F3A405}" type="presParOf" srcId="{2966541E-CAE7-4B82-B550-31501C11FB97}" destId="{ADBBB5D9-944B-4627-A801-90FCAECA957B}" srcOrd="0" destOrd="0" presId="urn:microsoft.com/office/officeart/2005/8/layout/radial5"/>
    <dgm:cxn modelId="{2E48E143-2EA3-4974-BF2D-62845D41074A}" type="presParOf" srcId="{280EBEF6-1FAE-4AE2-8B40-81B0ED9E1F98}" destId="{40E7EB49-7AAC-45DD-8E83-97C42719A94D}" srcOrd="10" destOrd="0" presId="urn:microsoft.com/office/officeart/2005/8/layout/radial5"/>
    <dgm:cxn modelId="{993A7C7A-7B88-4877-8903-F4DB6894C637}" type="presParOf" srcId="{280EBEF6-1FAE-4AE2-8B40-81B0ED9E1F98}" destId="{104FF2F1-0569-4C3E-8C44-774CFA6F0D88}" srcOrd="11" destOrd="0" presId="urn:microsoft.com/office/officeart/2005/8/layout/radial5"/>
    <dgm:cxn modelId="{DD6847EC-D5F2-4482-8023-AE0376E890C2}" type="presParOf" srcId="{104FF2F1-0569-4C3E-8C44-774CFA6F0D88}" destId="{302658DB-599C-4CE6-BBB9-E9AD1B91560D}" srcOrd="0" destOrd="0" presId="urn:microsoft.com/office/officeart/2005/8/layout/radial5"/>
    <dgm:cxn modelId="{9EA177C0-ED13-45C3-8B6A-483854867A52}" type="presParOf" srcId="{280EBEF6-1FAE-4AE2-8B40-81B0ED9E1F98}" destId="{FFA71E6D-CB7D-4D2C-A5FE-91DA927AD6B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26C4E-BF4A-485A-B040-837E9ED8B593}" type="doc">
      <dgm:prSet loTypeId="urn:microsoft.com/office/officeart/2005/8/layout/radial1" loCatId="relationship" qsTypeId="urn:microsoft.com/office/officeart/2005/8/quickstyle/simple4" qsCatId="simple" csTypeId="urn:microsoft.com/office/officeart/2005/8/colors/colorful5" csCatId="colorful" phldr="1"/>
      <dgm:spPr/>
      <dgm:t>
        <a:bodyPr/>
        <a:lstStyle/>
        <a:p>
          <a:endParaRPr lang="en-US"/>
        </a:p>
      </dgm:t>
    </dgm:pt>
    <dgm:pt modelId="{326BAAAB-C8B5-4C59-BA85-7D779054ABA4}">
      <dgm:prSet phldrT="[Text]"/>
      <dgm:spPr/>
      <dgm:t>
        <a:bodyPr/>
        <a:lstStyle/>
        <a:p>
          <a:r>
            <a:rPr lang="en-US"/>
            <a:t>PBD</a:t>
          </a:r>
        </a:p>
      </dgm:t>
    </dgm:pt>
    <dgm:pt modelId="{C5495067-3881-4BD5-886B-4EC83DB8270D}" type="parTrans" cxnId="{F39A923C-7A55-456A-9B2A-A86DF8B5AFBB}">
      <dgm:prSet/>
      <dgm:spPr/>
      <dgm:t>
        <a:bodyPr/>
        <a:lstStyle/>
        <a:p>
          <a:endParaRPr lang="en-US" sz="1600"/>
        </a:p>
      </dgm:t>
    </dgm:pt>
    <dgm:pt modelId="{AD28EC6A-9E39-47A8-A477-CA958B98D320}" type="sibTrans" cxnId="{F39A923C-7A55-456A-9B2A-A86DF8B5AFBB}">
      <dgm:prSet/>
      <dgm:spPr/>
      <dgm:t>
        <a:bodyPr/>
        <a:lstStyle/>
        <a:p>
          <a:endParaRPr lang="en-US"/>
        </a:p>
      </dgm:t>
    </dgm:pt>
    <dgm:pt modelId="{C86FC168-EA16-4FE1-A150-BF5732902A99}">
      <dgm:prSet phldrT="[Text]"/>
      <dgm:spPr/>
      <dgm:t>
        <a:bodyPr/>
        <a:lstStyle/>
        <a:p>
          <a:r>
            <a:rPr lang="en-US"/>
            <a:t>Proactive Not Reactive</a:t>
          </a:r>
        </a:p>
      </dgm:t>
    </dgm:pt>
    <dgm:pt modelId="{BE7B19C0-853F-462E-B967-5B2CDA5A4703}" type="parTrans" cxnId="{49DECF19-4545-4A21-AEFC-2D30EB3E005F}">
      <dgm:prSet custT="1"/>
      <dgm:spPr/>
      <dgm:t>
        <a:bodyPr/>
        <a:lstStyle/>
        <a:p>
          <a:endParaRPr lang="en-US" sz="400"/>
        </a:p>
      </dgm:t>
    </dgm:pt>
    <dgm:pt modelId="{F7F39F50-C303-4F66-9ECD-86A8070DBD69}" type="sibTrans" cxnId="{49DECF19-4545-4A21-AEFC-2D30EB3E005F}">
      <dgm:prSet/>
      <dgm:spPr/>
      <dgm:t>
        <a:bodyPr/>
        <a:lstStyle/>
        <a:p>
          <a:endParaRPr lang="en-US"/>
        </a:p>
      </dgm:t>
    </dgm:pt>
    <dgm:pt modelId="{373EFC89-EF3A-44BA-8AC8-383AFB279EBB}">
      <dgm:prSet phldrT="[Text]"/>
      <dgm:spPr/>
      <dgm:t>
        <a:bodyPr/>
        <a:lstStyle/>
        <a:p>
          <a:r>
            <a:rPr lang="en-US"/>
            <a:t>Privacy by Default</a:t>
          </a:r>
        </a:p>
      </dgm:t>
    </dgm:pt>
    <dgm:pt modelId="{15B4A3B3-50A8-4221-9659-2EA57FF156E7}" type="parTrans" cxnId="{D803A9E7-B064-4B69-A280-4DC1EB22B82D}">
      <dgm:prSet custT="1"/>
      <dgm:spPr/>
      <dgm:t>
        <a:bodyPr/>
        <a:lstStyle/>
        <a:p>
          <a:endParaRPr lang="en-US" sz="500"/>
        </a:p>
      </dgm:t>
    </dgm:pt>
    <dgm:pt modelId="{75E6B78D-386C-4AC4-ADB4-AFC6D8D81638}" type="sibTrans" cxnId="{D803A9E7-B064-4B69-A280-4DC1EB22B82D}">
      <dgm:prSet/>
      <dgm:spPr/>
      <dgm:t>
        <a:bodyPr/>
        <a:lstStyle/>
        <a:p>
          <a:endParaRPr lang="en-US"/>
        </a:p>
      </dgm:t>
    </dgm:pt>
    <dgm:pt modelId="{EE4C533B-C4EB-4848-BD41-24E910AB7642}">
      <dgm:prSet phldrT="[Text]"/>
      <dgm:spPr/>
      <dgm:t>
        <a:bodyPr/>
        <a:lstStyle/>
        <a:p>
          <a:r>
            <a:rPr lang="en-US"/>
            <a:t>E2E Security</a:t>
          </a:r>
        </a:p>
      </dgm:t>
    </dgm:pt>
    <dgm:pt modelId="{9E3DAA64-AF55-4D5F-AD84-6613935B3B6D}" type="parTrans" cxnId="{82058875-618B-4076-A8D6-7CF1DD985A7D}">
      <dgm:prSet custT="1"/>
      <dgm:spPr/>
      <dgm:t>
        <a:bodyPr/>
        <a:lstStyle/>
        <a:p>
          <a:endParaRPr lang="en-US" sz="400"/>
        </a:p>
      </dgm:t>
    </dgm:pt>
    <dgm:pt modelId="{F9532258-FAFF-4417-A27B-D94351085CF0}" type="sibTrans" cxnId="{82058875-618B-4076-A8D6-7CF1DD985A7D}">
      <dgm:prSet/>
      <dgm:spPr/>
      <dgm:t>
        <a:bodyPr/>
        <a:lstStyle/>
        <a:p>
          <a:endParaRPr lang="en-US"/>
        </a:p>
      </dgm:t>
    </dgm:pt>
    <dgm:pt modelId="{0438DCF3-8A50-4D4C-AADC-DB04CF7DD9B2}">
      <dgm:prSet phldrT="[Text]"/>
      <dgm:spPr/>
      <dgm:t>
        <a:bodyPr/>
        <a:lstStyle/>
        <a:p>
          <a:r>
            <a:rPr lang="en-US"/>
            <a:t>Not Zero Sum</a:t>
          </a:r>
        </a:p>
      </dgm:t>
    </dgm:pt>
    <dgm:pt modelId="{4FD705C0-B14D-4AA8-BC88-B23D3E0554A9}" type="parTrans" cxnId="{ABA8D3FF-BA32-4096-9072-2B9214341E80}">
      <dgm:prSet custT="1"/>
      <dgm:spPr/>
      <dgm:t>
        <a:bodyPr/>
        <a:lstStyle/>
        <a:p>
          <a:endParaRPr lang="en-US" sz="400"/>
        </a:p>
      </dgm:t>
    </dgm:pt>
    <dgm:pt modelId="{3C723605-065A-4377-93E2-BFB955D47679}" type="sibTrans" cxnId="{ABA8D3FF-BA32-4096-9072-2B9214341E80}">
      <dgm:prSet/>
      <dgm:spPr/>
      <dgm:t>
        <a:bodyPr/>
        <a:lstStyle/>
        <a:p>
          <a:endParaRPr lang="en-US"/>
        </a:p>
      </dgm:t>
    </dgm:pt>
    <dgm:pt modelId="{640D0E9F-F75D-41E2-BE17-902AA170F801}">
      <dgm:prSet phldrT="[Text]"/>
      <dgm:spPr/>
      <dgm:t>
        <a:bodyPr/>
        <a:lstStyle/>
        <a:p>
          <a:r>
            <a:rPr lang="en-US"/>
            <a:t>Privacy Embedded</a:t>
          </a:r>
        </a:p>
      </dgm:t>
    </dgm:pt>
    <dgm:pt modelId="{C658A4BB-FE58-4D34-9568-342B955615E8}" type="parTrans" cxnId="{84CC98E7-B1B5-4061-83FE-6EABE512EFCB}">
      <dgm:prSet custT="1"/>
      <dgm:spPr/>
      <dgm:t>
        <a:bodyPr/>
        <a:lstStyle/>
        <a:p>
          <a:endParaRPr lang="en-US" sz="400"/>
        </a:p>
      </dgm:t>
    </dgm:pt>
    <dgm:pt modelId="{387F57DE-4D0D-4998-90EF-B6D97478267A}" type="sibTrans" cxnId="{84CC98E7-B1B5-4061-83FE-6EABE512EFCB}">
      <dgm:prSet/>
      <dgm:spPr/>
      <dgm:t>
        <a:bodyPr/>
        <a:lstStyle/>
        <a:p>
          <a:endParaRPr lang="en-US"/>
        </a:p>
      </dgm:t>
    </dgm:pt>
    <dgm:pt modelId="{93BD0F53-AFAE-4420-A51D-D53F1310A48D}">
      <dgm:prSet phldrT="[Text]"/>
      <dgm:spPr/>
      <dgm:t>
        <a:bodyPr/>
        <a:lstStyle/>
        <a:p>
          <a:r>
            <a:rPr lang="en-US"/>
            <a:t>Transparency</a:t>
          </a:r>
        </a:p>
      </dgm:t>
    </dgm:pt>
    <dgm:pt modelId="{F542D672-41EA-4A52-8537-BAC627B4606F}" type="parTrans" cxnId="{BDA4B1DF-217B-4638-87E5-B90A0D97347E}">
      <dgm:prSet custT="1"/>
      <dgm:spPr/>
      <dgm:t>
        <a:bodyPr/>
        <a:lstStyle/>
        <a:p>
          <a:endParaRPr lang="en-US" sz="400"/>
        </a:p>
      </dgm:t>
    </dgm:pt>
    <dgm:pt modelId="{51FB9F3D-5AF3-4547-A521-B2E83C6C79BD}" type="sibTrans" cxnId="{BDA4B1DF-217B-4638-87E5-B90A0D97347E}">
      <dgm:prSet/>
      <dgm:spPr/>
      <dgm:t>
        <a:bodyPr/>
        <a:lstStyle/>
        <a:p>
          <a:endParaRPr lang="en-US"/>
        </a:p>
      </dgm:t>
    </dgm:pt>
    <dgm:pt modelId="{67DED7BD-2AEC-45DF-9C9D-27FFDD46536E}">
      <dgm:prSet phldrT="[Text]"/>
      <dgm:spPr/>
      <dgm:t>
        <a:bodyPr/>
        <a:lstStyle/>
        <a:p>
          <a:r>
            <a:rPr lang="en-US"/>
            <a:t>User Centric</a:t>
          </a:r>
        </a:p>
      </dgm:t>
    </dgm:pt>
    <dgm:pt modelId="{9F11441A-31DF-4515-8E58-9214BC5F02A4}" type="parTrans" cxnId="{FD90625E-C4D5-4C47-927E-96B67C7D26EF}">
      <dgm:prSet custT="1"/>
      <dgm:spPr/>
      <dgm:t>
        <a:bodyPr/>
        <a:lstStyle/>
        <a:p>
          <a:endParaRPr lang="en-US" sz="600"/>
        </a:p>
      </dgm:t>
    </dgm:pt>
    <dgm:pt modelId="{A5C39DDC-99D4-40CB-99B6-8E84E8164DE1}" type="sibTrans" cxnId="{FD90625E-C4D5-4C47-927E-96B67C7D26EF}">
      <dgm:prSet/>
      <dgm:spPr/>
      <dgm:t>
        <a:bodyPr/>
        <a:lstStyle/>
        <a:p>
          <a:endParaRPr lang="en-US"/>
        </a:p>
      </dgm:t>
    </dgm:pt>
    <dgm:pt modelId="{B9467FDD-EDA7-4AFB-876C-F270F5D6C057}" type="pres">
      <dgm:prSet presAssocID="{83D26C4E-BF4A-485A-B040-837E9ED8B593}" presName="cycle" presStyleCnt="0">
        <dgm:presLayoutVars>
          <dgm:chMax val="1"/>
          <dgm:dir/>
          <dgm:animLvl val="ctr"/>
          <dgm:resizeHandles val="exact"/>
        </dgm:presLayoutVars>
      </dgm:prSet>
      <dgm:spPr/>
    </dgm:pt>
    <dgm:pt modelId="{04666B56-2715-476F-BCCF-E17B63523759}" type="pres">
      <dgm:prSet presAssocID="{326BAAAB-C8B5-4C59-BA85-7D779054ABA4}" presName="centerShape" presStyleLbl="node0" presStyleIdx="0" presStyleCnt="1"/>
      <dgm:spPr/>
    </dgm:pt>
    <dgm:pt modelId="{6A3887AC-B31F-4CD8-ACD7-644F3DA3139C}" type="pres">
      <dgm:prSet presAssocID="{BE7B19C0-853F-462E-B967-5B2CDA5A4703}" presName="Name9" presStyleLbl="parChTrans1D2" presStyleIdx="0" presStyleCnt="7"/>
      <dgm:spPr/>
    </dgm:pt>
    <dgm:pt modelId="{CC65FF9D-43F7-4951-9345-C22F6A98F926}" type="pres">
      <dgm:prSet presAssocID="{BE7B19C0-853F-462E-B967-5B2CDA5A4703}" presName="connTx" presStyleLbl="parChTrans1D2" presStyleIdx="0" presStyleCnt="7"/>
      <dgm:spPr/>
    </dgm:pt>
    <dgm:pt modelId="{BDC0F4AA-F7A9-419A-90DD-768902981176}" type="pres">
      <dgm:prSet presAssocID="{C86FC168-EA16-4FE1-A150-BF5732902A99}" presName="node" presStyleLbl="node1" presStyleIdx="0" presStyleCnt="7">
        <dgm:presLayoutVars>
          <dgm:bulletEnabled val="1"/>
        </dgm:presLayoutVars>
      </dgm:prSet>
      <dgm:spPr/>
    </dgm:pt>
    <dgm:pt modelId="{CF2BA657-DD9A-4681-8C1F-5C43BBA75ACF}" type="pres">
      <dgm:prSet presAssocID="{15B4A3B3-50A8-4221-9659-2EA57FF156E7}" presName="Name9" presStyleLbl="parChTrans1D2" presStyleIdx="1" presStyleCnt="7"/>
      <dgm:spPr/>
    </dgm:pt>
    <dgm:pt modelId="{21581698-3980-49D3-917D-0190FB1D24D1}" type="pres">
      <dgm:prSet presAssocID="{15B4A3B3-50A8-4221-9659-2EA57FF156E7}" presName="connTx" presStyleLbl="parChTrans1D2" presStyleIdx="1" presStyleCnt="7"/>
      <dgm:spPr/>
    </dgm:pt>
    <dgm:pt modelId="{DC32B4EA-205C-4C4E-81AE-69DA9479DAED}" type="pres">
      <dgm:prSet presAssocID="{373EFC89-EF3A-44BA-8AC8-383AFB279EBB}" presName="node" presStyleLbl="node1" presStyleIdx="1" presStyleCnt="7">
        <dgm:presLayoutVars>
          <dgm:bulletEnabled val="1"/>
        </dgm:presLayoutVars>
      </dgm:prSet>
      <dgm:spPr/>
    </dgm:pt>
    <dgm:pt modelId="{47A98DFC-0EBC-4DF3-BB32-EC045886D8C4}" type="pres">
      <dgm:prSet presAssocID="{C658A4BB-FE58-4D34-9568-342B955615E8}" presName="Name9" presStyleLbl="parChTrans1D2" presStyleIdx="2" presStyleCnt="7"/>
      <dgm:spPr/>
    </dgm:pt>
    <dgm:pt modelId="{B76E6114-B5B0-4CE6-B7F0-42C35B056992}" type="pres">
      <dgm:prSet presAssocID="{C658A4BB-FE58-4D34-9568-342B955615E8}" presName="connTx" presStyleLbl="parChTrans1D2" presStyleIdx="2" presStyleCnt="7"/>
      <dgm:spPr/>
    </dgm:pt>
    <dgm:pt modelId="{28D92239-4243-4F73-A55F-26768365097B}" type="pres">
      <dgm:prSet presAssocID="{640D0E9F-F75D-41E2-BE17-902AA170F801}" presName="node" presStyleLbl="node1" presStyleIdx="2" presStyleCnt="7">
        <dgm:presLayoutVars>
          <dgm:bulletEnabled val="1"/>
        </dgm:presLayoutVars>
      </dgm:prSet>
      <dgm:spPr/>
    </dgm:pt>
    <dgm:pt modelId="{F756736B-17B2-4CC7-8958-505E8FB4DF29}" type="pres">
      <dgm:prSet presAssocID="{4FD705C0-B14D-4AA8-BC88-B23D3E0554A9}" presName="Name9" presStyleLbl="parChTrans1D2" presStyleIdx="3" presStyleCnt="7"/>
      <dgm:spPr/>
    </dgm:pt>
    <dgm:pt modelId="{2E4D7882-0311-4D32-865D-690F0ED3560B}" type="pres">
      <dgm:prSet presAssocID="{4FD705C0-B14D-4AA8-BC88-B23D3E0554A9}" presName="connTx" presStyleLbl="parChTrans1D2" presStyleIdx="3" presStyleCnt="7"/>
      <dgm:spPr/>
    </dgm:pt>
    <dgm:pt modelId="{0AD9E3CB-3ADD-49E3-87B5-8E2240EF0159}" type="pres">
      <dgm:prSet presAssocID="{0438DCF3-8A50-4D4C-AADC-DB04CF7DD9B2}" presName="node" presStyleLbl="node1" presStyleIdx="3" presStyleCnt="7">
        <dgm:presLayoutVars>
          <dgm:bulletEnabled val="1"/>
        </dgm:presLayoutVars>
      </dgm:prSet>
      <dgm:spPr/>
    </dgm:pt>
    <dgm:pt modelId="{F839DE30-DDE7-49A8-8561-36B46CCD25E3}" type="pres">
      <dgm:prSet presAssocID="{9E3DAA64-AF55-4D5F-AD84-6613935B3B6D}" presName="Name9" presStyleLbl="parChTrans1D2" presStyleIdx="4" presStyleCnt="7"/>
      <dgm:spPr/>
    </dgm:pt>
    <dgm:pt modelId="{48499862-0351-46F9-8ECE-BD10F49C9BAE}" type="pres">
      <dgm:prSet presAssocID="{9E3DAA64-AF55-4D5F-AD84-6613935B3B6D}" presName="connTx" presStyleLbl="parChTrans1D2" presStyleIdx="4" presStyleCnt="7"/>
      <dgm:spPr/>
    </dgm:pt>
    <dgm:pt modelId="{36AEA7B1-C3BA-49DB-A2D7-01154C564C24}" type="pres">
      <dgm:prSet presAssocID="{EE4C533B-C4EB-4848-BD41-24E910AB7642}" presName="node" presStyleLbl="node1" presStyleIdx="4" presStyleCnt="7">
        <dgm:presLayoutVars>
          <dgm:bulletEnabled val="1"/>
        </dgm:presLayoutVars>
      </dgm:prSet>
      <dgm:spPr/>
    </dgm:pt>
    <dgm:pt modelId="{B87E4E9F-40D5-4181-B1DF-D94A67E79BF0}" type="pres">
      <dgm:prSet presAssocID="{F542D672-41EA-4A52-8537-BAC627B4606F}" presName="Name9" presStyleLbl="parChTrans1D2" presStyleIdx="5" presStyleCnt="7"/>
      <dgm:spPr/>
    </dgm:pt>
    <dgm:pt modelId="{7BA01F80-4699-4B37-883B-466047C72005}" type="pres">
      <dgm:prSet presAssocID="{F542D672-41EA-4A52-8537-BAC627B4606F}" presName="connTx" presStyleLbl="parChTrans1D2" presStyleIdx="5" presStyleCnt="7"/>
      <dgm:spPr/>
    </dgm:pt>
    <dgm:pt modelId="{90AE4441-5A61-4CDE-B6B4-B14B651F974E}" type="pres">
      <dgm:prSet presAssocID="{93BD0F53-AFAE-4420-A51D-D53F1310A48D}" presName="node" presStyleLbl="node1" presStyleIdx="5" presStyleCnt="7">
        <dgm:presLayoutVars>
          <dgm:bulletEnabled val="1"/>
        </dgm:presLayoutVars>
      </dgm:prSet>
      <dgm:spPr/>
    </dgm:pt>
    <dgm:pt modelId="{13C561E7-B0CD-47D8-A382-7C5B9887E001}" type="pres">
      <dgm:prSet presAssocID="{9F11441A-31DF-4515-8E58-9214BC5F02A4}" presName="Name9" presStyleLbl="parChTrans1D2" presStyleIdx="6" presStyleCnt="7"/>
      <dgm:spPr/>
    </dgm:pt>
    <dgm:pt modelId="{80C4FD6C-F381-4462-832F-629D0548CA6F}" type="pres">
      <dgm:prSet presAssocID="{9F11441A-31DF-4515-8E58-9214BC5F02A4}" presName="connTx" presStyleLbl="parChTrans1D2" presStyleIdx="6" presStyleCnt="7"/>
      <dgm:spPr/>
    </dgm:pt>
    <dgm:pt modelId="{B1B7B039-4242-47E5-85A6-E4AF8F1C9405}" type="pres">
      <dgm:prSet presAssocID="{67DED7BD-2AEC-45DF-9C9D-27FFDD46536E}" presName="node" presStyleLbl="node1" presStyleIdx="6" presStyleCnt="7">
        <dgm:presLayoutVars>
          <dgm:bulletEnabled val="1"/>
        </dgm:presLayoutVars>
      </dgm:prSet>
      <dgm:spPr/>
    </dgm:pt>
  </dgm:ptLst>
  <dgm:cxnLst>
    <dgm:cxn modelId="{24DBD60C-E6B4-4B39-99A4-38A67B102707}" type="presOf" srcId="{15B4A3B3-50A8-4221-9659-2EA57FF156E7}" destId="{21581698-3980-49D3-917D-0190FB1D24D1}" srcOrd="1" destOrd="0" presId="urn:microsoft.com/office/officeart/2005/8/layout/radial1"/>
    <dgm:cxn modelId="{00603714-5376-4DA3-9C3A-906464D7B1B6}" type="presOf" srcId="{326BAAAB-C8B5-4C59-BA85-7D779054ABA4}" destId="{04666B56-2715-476F-BCCF-E17B63523759}" srcOrd="0" destOrd="0" presId="urn:microsoft.com/office/officeart/2005/8/layout/radial1"/>
    <dgm:cxn modelId="{977F4F15-64A3-44E0-B536-8DCF67B3AD2F}" type="presOf" srcId="{640D0E9F-F75D-41E2-BE17-902AA170F801}" destId="{28D92239-4243-4F73-A55F-26768365097B}" srcOrd="0" destOrd="0" presId="urn:microsoft.com/office/officeart/2005/8/layout/radial1"/>
    <dgm:cxn modelId="{49DECF19-4545-4A21-AEFC-2D30EB3E005F}" srcId="{326BAAAB-C8B5-4C59-BA85-7D779054ABA4}" destId="{C86FC168-EA16-4FE1-A150-BF5732902A99}" srcOrd="0" destOrd="0" parTransId="{BE7B19C0-853F-462E-B967-5B2CDA5A4703}" sibTransId="{F7F39F50-C303-4F66-9ECD-86A8070DBD69}"/>
    <dgm:cxn modelId="{67BB441B-2143-48B5-A670-C9CFEC216B83}" type="presOf" srcId="{EE4C533B-C4EB-4848-BD41-24E910AB7642}" destId="{36AEA7B1-C3BA-49DB-A2D7-01154C564C24}" srcOrd="0" destOrd="0" presId="urn:microsoft.com/office/officeart/2005/8/layout/radial1"/>
    <dgm:cxn modelId="{D9FACE26-FDD5-4122-86A0-8C1ACDE4C633}" type="presOf" srcId="{83D26C4E-BF4A-485A-B040-837E9ED8B593}" destId="{B9467FDD-EDA7-4AFB-876C-F270F5D6C057}" srcOrd="0" destOrd="0" presId="urn:microsoft.com/office/officeart/2005/8/layout/radial1"/>
    <dgm:cxn modelId="{F39A923C-7A55-456A-9B2A-A86DF8B5AFBB}" srcId="{83D26C4E-BF4A-485A-B040-837E9ED8B593}" destId="{326BAAAB-C8B5-4C59-BA85-7D779054ABA4}" srcOrd="0" destOrd="0" parTransId="{C5495067-3881-4BD5-886B-4EC83DB8270D}" sibTransId="{AD28EC6A-9E39-47A8-A477-CA958B98D320}"/>
    <dgm:cxn modelId="{1FAE595B-9FB6-4DD5-864F-4019DC0615F6}" type="presOf" srcId="{4FD705C0-B14D-4AA8-BC88-B23D3E0554A9}" destId="{F756736B-17B2-4CC7-8958-505E8FB4DF29}" srcOrd="0" destOrd="0" presId="urn:microsoft.com/office/officeart/2005/8/layout/radial1"/>
    <dgm:cxn modelId="{7D02DD5B-FDA8-4DC2-B8E6-A91DE600775A}" type="presOf" srcId="{15B4A3B3-50A8-4221-9659-2EA57FF156E7}" destId="{CF2BA657-DD9A-4681-8C1F-5C43BBA75ACF}" srcOrd="0" destOrd="0" presId="urn:microsoft.com/office/officeart/2005/8/layout/radial1"/>
    <dgm:cxn modelId="{FD90625E-C4D5-4C47-927E-96B67C7D26EF}" srcId="{326BAAAB-C8B5-4C59-BA85-7D779054ABA4}" destId="{67DED7BD-2AEC-45DF-9C9D-27FFDD46536E}" srcOrd="6" destOrd="0" parTransId="{9F11441A-31DF-4515-8E58-9214BC5F02A4}" sibTransId="{A5C39DDC-99D4-40CB-99B6-8E84E8164DE1}"/>
    <dgm:cxn modelId="{E5FE1460-4309-4472-9E52-CFCC9EA9AA2F}" type="presOf" srcId="{F542D672-41EA-4A52-8537-BAC627B4606F}" destId="{B87E4E9F-40D5-4181-B1DF-D94A67E79BF0}" srcOrd="0" destOrd="0" presId="urn:microsoft.com/office/officeart/2005/8/layout/radial1"/>
    <dgm:cxn modelId="{143AFB64-7D53-4428-BF29-DCB7D9FCCA58}" type="presOf" srcId="{C86FC168-EA16-4FE1-A150-BF5732902A99}" destId="{BDC0F4AA-F7A9-419A-90DD-768902981176}" srcOrd="0" destOrd="0" presId="urn:microsoft.com/office/officeart/2005/8/layout/radial1"/>
    <dgm:cxn modelId="{5C8A3946-8C29-4DC5-95D1-9E08FBB517CB}" type="presOf" srcId="{BE7B19C0-853F-462E-B967-5B2CDA5A4703}" destId="{6A3887AC-B31F-4CD8-ACD7-644F3DA3139C}" srcOrd="0" destOrd="0" presId="urn:microsoft.com/office/officeart/2005/8/layout/radial1"/>
    <dgm:cxn modelId="{28E63A47-B8FE-498C-BCB3-C57946102826}" type="presOf" srcId="{67DED7BD-2AEC-45DF-9C9D-27FFDD46536E}" destId="{B1B7B039-4242-47E5-85A6-E4AF8F1C9405}" srcOrd="0" destOrd="0" presId="urn:microsoft.com/office/officeart/2005/8/layout/radial1"/>
    <dgm:cxn modelId="{D390496C-3FD5-4B77-A21A-31C9A79AE576}" type="presOf" srcId="{C658A4BB-FE58-4D34-9568-342B955615E8}" destId="{47A98DFC-0EBC-4DF3-BB32-EC045886D8C4}" srcOrd="0" destOrd="0" presId="urn:microsoft.com/office/officeart/2005/8/layout/radial1"/>
    <dgm:cxn modelId="{82058875-618B-4076-A8D6-7CF1DD985A7D}" srcId="{326BAAAB-C8B5-4C59-BA85-7D779054ABA4}" destId="{EE4C533B-C4EB-4848-BD41-24E910AB7642}" srcOrd="4" destOrd="0" parTransId="{9E3DAA64-AF55-4D5F-AD84-6613935B3B6D}" sibTransId="{F9532258-FAFF-4417-A27B-D94351085CF0}"/>
    <dgm:cxn modelId="{067F9F7B-6B9E-4803-8AA6-0CA4D225D708}" type="presOf" srcId="{0438DCF3-8A50-4D4C-AADC-DB04CF7DD9B2}" destId="{0AD9E3CB-3ADD-49E3-87B5-8E2240EF0159}" srcOrd="0" destOrd="0" presId="urn:microsoft.com/office/officeart/2005/8/layout/radial1"/>
    <dgm:cxn modelId="{52E30980-5C29-4900-9D95-83B4544BD5CE}" type="presOf" srcId="{BE7B19C0-853F-462E-B967-5B2CDA5A4703}" destId="{CC65FF9D-43F7-4951-9345-C22F6A98F926}" srcOrd="1" destOrd="0" presId="urn:microsoft.com/office/officeart/2005/8/layout/radial1"/>
    <dgm:cxn modelId="{40165980-747D-4F78-9407-9867E89235E3}" type="presOf" srcId="{4FD705C0-B14D-4AA8-BC88-B23D3E0554A9}" destId="{2E4D7882-0311-4D32-865D-690F0ED3560B}" srcOrd="1" destOrd="0" presId="urn:microsoft.com/office/officeart/2005/8/layout/radial1"/>
    <dgm:cxn modelId="{AC9F0583-DD9A-4CB9-95D4-AB487DDF6FCF}" type="presOf" srcId="{9F11441A-31DF-4515-8E58-9214BC5F02A4}" destId="{13C561E7-B0CD-47D8-A382-7C5B9887E001}" srcOrd="0" destOrd="0" presId="urn:microsoft.com/office/officeart/2005/8/layout/radial1"/>
    <dgm:cxn modelId="{06C70694-5E2A-42FA-B3B1-CC2D32F47600}" type="presOf" srcId="{C658A4BB-FE58-4D34-9568-342B955615E8}" destId="{B76E6114-B5B0-4CE6-B7F0-42C35B056992}" srcOrd="1" destOrd="0" presId="urn:microsoft.com/office/officeart/2005/8/layout/radial1"/>
    <dgm:cxn modelId="{30DABF9A-EE4F-4D14-91D6-B4F8C4159594}" type="presOf" srcId="{9E3DAA64-AF55-4D5F-AD84-6613935B3B6D}" destId="{48499862-0351-46F9-8ECE-BD10F49C9BAE}" srcOrd="1" destOrd="0" presId="urn:microsoft.com/office/officeart/2005/8/layout/radial1"/>
    <dgm:cxn modelId="{D5FFC5D0-2C43-42FC-863C-EFDA641FCC49}" type="presOf" srcId="{373EFC89-EF3A-44BA-8AC8-383AFB279EBB}" destId="{DC32B4EA-205C-4C4E-81AE-69DA9479DAED}" srcOrd="0" destOrd="0" presId="urn:microsoft.com/office/officeart/2005/8/layout/radial1"/>
    <dgm:cxn modelId="{3C93B4D9-A058-4863-A571-354AF222B330}" type="presOf" srcId="{9F11441A-31DF-4515-8E58-9214BC5F02A4}" destId="{80C4FD6C-F381-4462-832F-629D0548CA6F}" srcOrd="1" destOrd="0" presId="urn:microsoft.com/office/officeart/2005/8/layout/radial1"/>
    <dgm:cxn modelId="{BDA4B1DF-217B-4638-87E5-B90A0D97347E}" srcId="{326BAAAB-C8B5-4C59-BA85-7D779054ABA4}" destId="{93BD0F53-AFAE-4420-A51D-D53F1310A48D}" srcOrd="5" destOrd="0" parTransId="{F542D672-41EA-4A52-8537-BAC627B4606F}" sibTransId="{51FB9F3D-5AF3-4547-A521-B2E83C6C79BD}"/>
    <dgm:cxn modelId="{84CC98E7-B1B5-4061-83FE-6EABE512EFCB}" srcId="{326BAAAB-C8B5-4C59-BA85-7D779054ABA4}" destId="{640D0E9F-F75D-41E2-BE17-902AA170F801}" srcOrd="2" destOrd="0" parTransId="{C658A4BB-FE58-4D34-9568-342B955615E8}" sibTransId="{387F57DE-4D0D-4998-90EF-B6D97478267A}"/>
    <dgm:cxn modelId="{D803A9E7-B064-4B69-A280-4DC1EB22B82D}" srcId="{326BAAAB-C8B5-4C59-BA85-7D779054ABA4}" destId="{373EFC89-EF3A-44BA-8AC8-383AFB279EBB}" srcOrd="1" destOrd="0" parTransId="{15B4A3B3-50A8-4221-9659-2EA57FF156E7}" sibTransId="{75E6B78D-386C-4AC4-ADB4-AFC6D8D81638}"/>
    <dgm:cxn modelId="{AF5F4AF0-60CA-49B8-9B68-66A862587194}" type="presOf" srcId="{9E3DAA64-AF55-4D5F-AD84-6613935B3B6D}" destId="{F839DE30-DDE7-49A8-8561-36B46CCD25E3}" srcOrd="0" destOrd="0" presId="urn:microsoft.com/office/officeart/2005/8/layout/radial1"/>
    <dgm:cxn modelId="{8C3F3EF6-93F6-43DA-B2A2-F0C7A89FAFB9}" type="presOf" srcId="{F542D672-41EA-4A52-8537-BAC627B4606F}" destId="{7BA01F80-4699-4B37-883B-466047C72005}" srcOrd="1" destOrd="0" presId="urn:microsoft.com/office/officeart/2005/8/layout/radial1"/>
    <dgm:cxn modelId="{5B1B31FD-CC72-49E3-B7F5-E43609B05018}" type="presOf" srcId="{93BD0F53-AFAE-4420-A51D-D53F1310A48D}" destId="{90AE4441-5A61-4CDE-B6B4-B14B651F974E}" srcOrd="0" destOrd="0" presId="urn:microsoft.com/office/officeart/2005/8/layout/radial1"/>
    <dgm:cxn modelId="{ABA8D3FF-BA32-4096-9072-2B9214341E80}" srcId="{326BAAAB-C8B5-4C59-BA85-7D779054ABA4}" destId="{0438DCF3-8A50-4D4C-AADC-DB04CF7DD9B2}" srcOrd="3" destOrd="0" parTransId="{4FD705C0-B14D-4AA8-BC88-B23D3E0554A9}" sibTransId="{3C723605-065A-4377-93E2-BFB955D47679}"/>
    <dgm:cxn modelId="{03935597-62E1-476C-9B04-4685BC1136B7}" type="presParOf" srcId="{B9467FDD-EDA7-4AFB-876C-F270F5D6C057}" destId="{04666B56-2715-476F-BCCF-E17B63523759}" srcOrd="0" destOrd="0" presId="urn:microsoft.com/office/officeart/2005/8/layout/radial1"/>
    <dgm:cxn modelId="{7A0666FE-3C59-4473-9452-5641E3D003A3}" type="presParOf" srcId="{B9467FDD-EDA7-4AFB-876C-F270F5D6C057}" destId="{6A3887AC-B31F-4CD8-ACD7-644F3DA3139C}" srcOrd="1" destOrd="0" presId="urn:microsoft.com/office/officeart/2005/8/layout/radial1"/>
    <dgm:cxn modelId="{612D8127-4CA3-4706-810E-9F55BB36460F}" type="presParOf" srcId="{6A3887AC-B31F-4CD8-ACD7-644F3DA3139C}" destId="{CC65FF9D-43F7-4951-9345-C22F6A98F926}" srcOrd="0" destOrd="0" presId="urn:microsoft.com/office/officeart/2005/8/layout/radial1"/>
    <dgm:cxn modelId="{359DCCF6-B9E7-4516-95F4-158789A10620}" type="presParOf" srcId="{B9467FDD-EDA7-4AFB-876C-F270F5D6C057}" destId="{BDC0F4AA-F7A9-419A-90DD-768902981176}" srcOrd="2" destOrd="0" presId="urn:microsoft.com/office/officeart/2005/8/layout/radial1"/>
    <dgm:cxn modelId="{82ACBB48-E00D-423C-A1C7-3A40192443F2}" type="presParOf" srcId="{B9467FDD-EDA7-4AFB-876C-F270F5D6C057}" destId="{CF2BA657-DD9A-4681-8C1F-5C43BBA75ACF}" srcOrd="3" destOrd="0" presId="urn:microsoft.com/office/officeart/2005/8/layout/radial1"/>
    <dgm:cxn modelId="{1A2E6543-6C41-4BAD-A676-A77A0ED16067}" type="presParOf" srcId="{CF2BA657-DD9A-4681-8C1F-5C43BBA75ACF}" destId="{21581698-3980-49D3-917D-0190FB1D24D1}" srcOrd="0" destOrd="0" presId="urn:microsoft.com/office/officeart/2005/8/layout/radial1"/>
    <dgm:cxn modelId="{FC66C5ED-D4E3-44D2-B8A0-829C8CE0F18A}" type="presParOf" srcId="{B9467FDD-EDA7-4AFB-876C-F270F5D6C057}" destId="{DC32B4EA-205C-4C4E-81AE-69DA9479DAED}" srcOrd="4" destOrd="0" presId="urn:microsoft.com/office/officeart/2005/8/layout/radial1"/>
    <dgm:cxn modelId="{57A1D1A9-D2A5-4226-BD51-FF9668C2D72F}" type="presParOf" srcId="{B9467FDD-EDA7-4AFB-876C-F270F5D6C057}" destId="{47A98DFC-0EBC-4DF3-BB32-EC045886D8C4}" srcOrd="5" destOrd="0" presId="urn:microsoft.com/office/officeart/2005/8/layout/radial1"/>
    <dgm:cxn modelId="{50A2E581-1DDC-4BF6-9AB6-B397544AD7E9}" type="presParOf" srcId="{47A98DFC-0EBC-4DF3-BB32-EC045886D8C4}" destId="{B76E6114-B5B0-4CE6-B7F0-42C35B056992}" srcOrd="0" destOrd="0" presId="urn:microsoft.com/office/officeart/2005/8/layout/radial1"/>
    <dgm:cxn modelId="{2149B559-3698-4AC9-B472-36A6B5EEA57B}" type="presParOf" srcId="{B9467FDD-EDA7-4AFB-876C-F270F5D6C057}" destId="{28D92239-4243-4F73-A55F-26768365097B}" srcOrd="6" destOrd="0" presId="urn:microsoft.com/office/officeart/2005/8/layout/radial1"/>
    <dgm:cxn modelId="{7A2D1499-A52A-4511-8CFA-6680B643E931}" type="presParOf" srcId="{B9467FDD-EDA7-4AFB-876C-F270F5D6C057}" destId="{F756736B-17B2-4CC7-8958-505E8FB4DF29}" srcOrd="7" destOrd="0" presId="urn:microsoft.com/office/officeart/2005/8/layout/radial1"/>
    <dgm:cxn modelId="{E3A79E5B-4CCC-45DF-898B-7E548C9194FB}" type="presParOf" srcId="{F756736B-17B2-4CC7-8958-505E8FB4DF29}" destId="{2E4D7882-0311-4D32-865D-690F0ED3560B}" srcOrd="0" destOrd="0" presId="urn:microsoft.com/office/officeart/2005/8/layout/radial1"/>
    <dgm:cxn modelId="{EB091B12-F5B1-4CB9-8994-4CCA80E3AA98}" type="presParOf" srcId="{B9467FDD-EDA7-4AFB-876C-F270F5D6C057}" destId="{0AD9E3CB-3ADD-49E3-87B5-8E2240EF0159}" srcOrd="8" destOrd="0" presId="urn:microsoft.com/office/officeart/2005/8/layout/radial1"/>
    <dgm:cxn modelId="{2AA03080-A158-45D7-A850-32DAE66EEB55}" type="presParOf" srcId="{B9467FDD-EDA7-4AFB-876C-F270F5D6C057}" destId="{F839DE30-DDE7-49A8-8561-36B46CCD25E3}" srcOrd="9" destOrd="0" presId="urn:microsoft.com/office/officeart/2005/8/layout/radial1"/>
    <dgm:cxn modelId="{E2632B2B-99B5-4B7F-A2C3-02306F0E7AB4}" type="presParOf" srcId="{F839DE30-DDE7-49A8-8561-36B46CCD25E3}" destId="{48499862-0351-46F9-8ECE-BD10F49C9BAE}" srcOrd="0" destOrd="0" presId="urn:microsoft.com/office/officeart/2005/8/layout/radial1"/>
    <dgm:cxn modelId="{E3A51FCA-224B-45F9-A339-799D676E4050}" type="presParOf" srcId="{B9467FDD-EDA7-4AFB-876C-F270F5D6C057}" destId="{36AEA7B1-C3BA-49DB-A2D7-01154C564C24}" srcOrd="10" destOrd="0" presId="urn:microsoft.com/office/officeart/2005/8/layout/radial1"/>
    <dgm:cxn modelId="{7D5AF5C3-5028-40FE-BD7E-AE0DCDB680A4}" type="presParOf" srcId="{B9467FDD-EDA7-4AFB-876C-F270F5D6C057}" destId="{B87E4E9F-40D5-4181-B1DF-D94A67E79BF0}" srcOrd="11" destOrd="0" presId="urn:microsoft.com/office/officeart/2005/8/layout/radial1"/>
    <dgm:cxn modelId="{E95C709B-34EF-4F43-B2E5-8AE177536404}" type="presParOf" srcId="{B87E4E9F-40D5-4181-B1DF-D94A67E79BF0}" destId="{7BA01F80-4699-4B37-883B-466047C72005}" srcOrd="0" destOrd="0" presId="urn:microsoft.com/office/officeart/2005/8/layout/radial1"/>
    <dgm:cxn modelId="{7695C064-4F4B-4F54-8FFC-0506CF1C02B0}" type="presParOf" srcId="{B9467FDD-EDA7-4AFB-876C-F270F5D6C057}" destId="{90AE4441-5A61-4CDE-B6B4-B14B651F974E}" srcOrd="12" destOrd="0" presId="urn:microsoft.com/office/officeart/2005/8/layout/radial1"/>
    <dgm:cxn modelId="{B8393A68-D28A-4FA1-A672-BC4149BA4D0D}" type="presParOf" srcId="{B9467FDD-EDA7-4AFB-876C-F270F5D6C057}" destId="{13C561E7-B0CD-47D8-A382-7C5B9887E001}" srcOrd="13" destOrd="0" presId="urn:microsoft.com/office/officeart/2005/8/layout/radial1"/>
    <dgm:cxn modelId="{9653367A-1D17-4E1D-A5D9-E3D77181EB1B}" type="presParOf" srcId="{13C561E7-B0CD-47D8-A382-7C5B9887E001}" destId="{80C4FD6C-F381-4462-832F-629D0548CA6F}" srcOrd="0" destOrd="0" presId="urn:microsoft.com/office/officeart/2005/8/layout/radial1"/>
    <dgm:cxn modelId="{6C6374DD-AA8C-4515-B303-BE6BE26FB6D4}" type="presParOf" srcId="{B9467FDD-EDA7-4AFB-876C-F270F5D6C057}" destId="{B1B7B039-4242-47E5-85A6-E4AF8F1C940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C22C-2CDC-45B3-939B-313D13C0E3A2}">
      <dsp:nvSpPr>
        <dsp:cNvPr id="0" name=""/>
        <dsp:cNvSpPr/>
      </dsp:nvSpPr>
      <dsp:spPr>
        <a:xfrm>
          <a:off x="5919348" y="0"/>
          <a:ext cx="5748671" cy="5748671"/>
        </a:xfrm>
        <a:prstGeom prst="triangle">
          <a:avLst/>
        </a:prstGeom>
        <a:gradFill rotWithShape="0">
          <a:gsLst>
            <a:gs pos="0">
              <a:srgbClr val="106FB8"/>
            </a:gs>
            <a:gs pos="50000">
              <a:srgbClr val="A0DBF9"/>
            </a:gs>
            <a:gs pos="100000">
              <a:srgbClr val="E1FDFD"/>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106FB8"/>
              </a:solidFill>
              <a:latin typeface="Teko Light" panose="02000000000000000000" pitchFamily="50" charset="0"/>
              <a:cs typeface="Teko Light" panose="02000000000000000000" pitchFamily="50" charset="0"/>
            </a:rPr>
            <a:t>Confidentiality</a:t>
          </a:r>
        </a:p>
      </dsp:txBody>
      <dsp:txXfrm>
        <a:off x="7356516" y="2874336"/>
        <a:ext cx="2874335" cy="2874335"/>
      </dsp:txXfrm>
    </dsp:sp>
    <dsp:sp modelId="{CCBFD252-765A-4C63-9242-7B520A138F79}">
      <dsp:nvSpPr>
        <dsp:cNvPr id="0" name=""/>
        <dsp:cNvSpPr/>
      </dsp:nvSpPr>
      <dsp:spPr>
        <a:xfrm>
          <a:off x="3045012" y="5748671"/>
          <a:ext cx="5748671" cy="5748671"/>
        </a:xfrm>
        <a:prstGeom prst="triangle">
          <a:avLst/>
        </a:prstGeom>
        <a:gradFill rotWithShape="0">
          <a:gsLst>
            <a:gs pos="0">
              <a:srgbClr val="106FB8"/>
            </a:gs>
            <a:gs pos="49000">
              <a:srgbClr val="A0DBF9"/>
            </a:gs>
            <a:gs pos="100000">
              <a:srgbClr val="E1FDFD"/>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rgbClr val="106FB8"/>
              </a:solidFill>
              <a:latin typeface="Teko Light" panose="02000000000000000000" pitchFamily="50" charset="0"/>
              <a:cs typeface="Teko Light" panose="02000000000000000000" pitchFamily="50" charset="0"/>
            </a:rPr>
            <a:t>Integrity</a:t>
          </a:r>
          <a:endParaRPr lang="en-GB" sz="2000" b="1" kern="1200" dirty="0">
            <a:solidFill>
              <a:srgbClr val="106FB8"/>
            </a:solidFill>
            <a:latin typeface="Teko Light" panose="02000000000000000000" pitchFamily="50" charset="0"/>
            <a:cs typeface="Teko Light" panose="02000000000000000000" pitchFamily="50" charset="0"/>
          </a:endParaRPr>
        </a:p>
      </dsp:txBody>
      <dsp:txXfrm>
        <a:off x="4482180" y="8623007"/>
        <a:ext cx="2874335" cy="2874335"/>
      </dsp:txXfrm>
    </dsp:sp>
    <dsp:sp modelId="{5F876891-894F-48EC-8316-28284A1E91ED}">
      <dsp:nvSpPr>
        <dsp:cNvPr id="0" name=""/>
        <dsp:cNvSpPr/>
      </dsp:nvSpPr>
      <dsp:spPr>
        <a:xfrm rot="10800000">
          <a:off x="5919348" y="5748671"/>
          <a:ext cx="5748671" cy="5748671"/>
        </a:xfrm>
        <a:prstGeom prst="triangle">
          <a:avLst/>
        </a:prstGeom>
        <a:gradFill rotWithShape="0">
          <a:gsLst>
            <a:gs pos="0">
              <a:srgbClr val="106FB8"/>
            </a:gs>
            <a:gs pos="50000">
              <a:srgbClr val="A0DBF9"/>
            </a:gs>
            <a:gs pos="100000">
              <a:srgbClr val="E1FDFD"/>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106FB8"/>
              </a:solidFill>
              <a:latin typeface="Teko Light" panose="02000000000000000000" pitchFamily="50" charset="0"/>
              <a:cs typeface="Teko Light" panose="02000000000000000000" pitchFamily="50" charset="0"/>
            </a:rPr>
            <a:t>Information Security</a:t>
          </a:r>
        </a:p>
      </dsp:txBody>
      <dsp:txXfrm rot="10800000">
        <a:off x="7356516" y="5748671"/>
        <a:ext cx="2874335" cy="2874335"/>
      </dsp:txXfrm>
    </dsp:sp>
    <dsp:sp modelId="{6D59CD6A-0F9F-4ACF-9DAC-18270B42E432}">
      <dsp:nvSpPr>
        <dsp:cNvPr id="0" name=""/>
        <dsp:cNvSpPr/>
      </dsp:nvSpPr>
      <dsp:spPr>
        <a:xfrm>
          <a:off x="8793684" y="5748671"/>
          <a:ext cx="5748671" cy="5748671"/>
        </a:xfrm>
        <a:prstGeom prst="triangle">
          <a:avLst/>
        </a:prstGeom>
        <a:gradFill rotWithShape="0">
          <a:gsLst>
            <a:gs pos="0">
              <a:srgbClr val="106FB8"/>
            </a:gs>
            <a:gs pos="50000">
              <a:srgbClr val="A0DBF9"/>
            </a:gs>
            <a:gs pos="100000">
              <a:srgbClr val="E1FDFD"/>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106FB8"/>
              </a:solidFill>
              <a:latin typeface="Teko Light" panose="02000000000000000000" pitchFamily="50" charset="0"/>
              <a:cs typeface="Teko Light" panose="02000000000000000000" pitchFamily="50" charset="0"/>
            </a:rPr>
            <a:t>Availability</a:t>
          </a:r>
        </a:p>
      </dsp:txBody>
      <dsp:txXfrm>
        <a:off x="10230852" y="8623007"/>
        <a:ext cx="2874335" cy="2874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70C2F-4FE9-4806-A29C-918564A44799}">
      <dsp:nvSpPr>
        <dsp:cNvPr id="0" name=""/>
        <dsp:cNvSpPr/>
      </dsp:nvSpPr>
      <dsp:spPr>
        <a:xfrm>
          <a:off x="9530763" y="3792950"/>
          <a:ext cx="2704855" cy="27048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hr-HR" sz="4400" b="1" kern="1200">
              <a:latin typeface="Calibri Light" panose="020F0302020204030204" pitchFamily="34" charset="0"/>
              <a:cs typeface="Calibri Light" panose="020F0302020204030204" pitchFamily="34" charset="0"/>
            </a:rPr>
            <a:t>Osobni podatak</a:t>
          </a:r>
          <a:endParaRPr lang="en-US" sz="4400" b="1" kern="1200">
            <a:latin typeface="Calibri Light" panose="020F0302020204030204" pitchFamily="34" charset="0"/>
            <a:cs typeface="Calibri Light" panose="020F0302020204030204" pitchFamily="34" charset="0"/>
          </a:endParaRPr>
        </a:p>
      </dsp:txBody>
      <dsp:txXfrm>
        <a:off x="9926880" y="4189067"/>
        <a:ext cx="1912621" cy="1912621"/>
      </dsp:txXfrm>
    </dsp:sp>
    <dsp:sp modelId="{7C867D5C-967D-4EDA-AA34-29C7A75DD968}">
      <dsp:nvSpPr>
        <dsp:cNvPr id="0" name=""/>
        <dsp:cNvSpPr/>
      </dsp:nvSpPr>
      <dsp:spPr>
        <a:xfrm rot="16200000">
          <a:off x="10596793" y="2808961"/>
          <a:ext cx="572796" cy="919650"/>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a:off x="10682713" y="3078811"/>
        <a:ext cx="400957" cy="551790"/>
      </dsp:txXfrm>
    </dsp:sp>
    <dsp:sp modelId="{DE45928E-CC14-4DFF-900E-A294C755862B}">
      <dsp:nvSpPr>
        <dsp:cNvPr id="0" name=""/>
        <dsp:cNvSpPr/>
      </dsp:nvSpPr>
      <dsp:spPr>
        <a:xfrm>
          <a:off x="9530763" y="7345"/>
          <a:ext cx="2704855" cy="270485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dirty="0">
              <a:latin typeface="Calibri Light" panose="020F0302020204030204" pitchFamily="34" charset="0"/>
              <a:cs typeface="Calibri Light" panose="020F0302020204030204" pitchFamily="34" charset="0"/>
            </a:rPr>
            <a:t>Ime i prezime, adresa</a:t>
          </a:r>
          <a:endParaRPr lang="en-US" sz="2900" b="1" kern="1200" dirty="0">
            <a:latin typeface="Calibri Light" panose="020F0302020204030204" pitchFamily="34" charset="0"/>
            <a:cs typeface="Calibri Light" panose="020F0302020204030204" pitchFamily="34" charset="0"/>
          </a:endParaRPr>
        </a:p>
      </dsp:txBody>
      <dsp:txXfrm>
        <a:off x="9926880" y="403462"/>
        <a:ext cx="1912621" cy="1912621"/>
      </dsp:txXfrm>
    </dsp:sp>
    <dsp:sp modelId="{93FBB006-05C3-4020-BAEF-46BD26F107D5}">
      <dsp:nvSpPr>
        <dsp:cNvPr id="0" name=""/>
        <dsp:cNvSpPr/>
      </dsp:nvSpPr>
      <dsp:spPr>
        <a:xfrm rot="19800000">
          <a:off x="12221968" y="3747257"/>
          <a:ext cx="572796" cy="919650"/>
        </a:xfrm>
        <a:prstGeom prst="rightArrow">
          <a:avLst>
            <a:gd name="adj1" fmla="val 60000"/>
            <a:gd name="adj2" fmla="val 50000"/>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a:off x="12233479" y="3974147"/>
        <a:ext cx="400957" cy="551790"/>
      </dsp:txXfrm>
    </dsp:sp>
    <dsp:sp modelId="{6872A9D4-CF51-440C-993F-35EF87932D0F}">
      <dsp:nvSpPr>
        <dsp:cNvPr id="0" name=""/>
        <dsp:cNvSpPr/>
      </dsp:nvSpPr>
      <dsp:spPr>
        <a:xfrm>
          <a:off x="12809193" y="1900147"/>
          <a:ext cx="2704855" cy="2704855"/>
        </a:xfrm>
        <a:prstGeom prst="ellipse">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a:latin typeface="Calibri Light" panose="020F0302020204030204" pitchFamily="34" charset="0"/>
              <a:cs typeface="Calibri Light" panose="020F0302020204030204" pitchFamily="34" charset="0"/>
            </a:rPr>
            <a:t>OIB, JMBG</a:t>
          </a:r>
          <a:endParaRPr lang="en-US" sz="2900" b="1" kern="1200">
            <a:latin typeface="Calibri Light" panose="020F0302020204030204" pitchFamily="34" charset="0"/>
            <a:cs typeface="Calibri Light" panose="020F0302020204030204" pitchFamily="34" charset="0"/>
          </a:endParaRPr>
        </a:p>
      </dsp:txBody>
      <dsp:txXfrm>
        <a:off x="13205310" y="2296264"/>
        <a:ext cx="1912621" cy="1912621"/>
      </dsp:txXfrm>
    </dsp:sp>
    <dsp:sp modelId="{4F92FF76-7B61-4469-8AFD-574EC7401484}">
      <dsp:nvSpPr>
        <dsp:cNvPr id="0" name=""/>
        <dsp:cNvSpPr/>
      </dsp:nvSpPr>
      <dsp:spPr>
        <a:xfrm rot="1800000">
          <a:off x="12221968" y="5623847"/>
          <a:ext cx="572796" cy="919650"/>
        </a:xfrm>
        <a:prstGeom prst="rightArrow">
          <a:avLst>
            <a:gd name="adj1" fmla="val 60000"/>
            <a:gd name="adj2" fmla="val 50000"/>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a:off x="12233479" y="5764817"/>
        <a:ext cx="400957" cy="551790"/>
      </dsp:txXfrm>
    </dsp:sp>
    <dsp:sp modelId="{75180601-37A0-4E60-AF90-8EA459EAB7C0}">
      <dsp:nvSpPr>
        <dsp:cNvPr id="0" name=""/>
        <dsp:cNvSpPr/>
      </dsp:nvSpPr>
      <dsp:spPr>
        <a:xfrm>
          <a:off x="12809193" y="5685752"/>
          <a:ext cx="2704855" cy="2704855"/>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a:latin typeface="Calibri Light" panose="020F0302020204030204" pitchFamily="34" charset="0"/>
              <a:cs typeface="Calibri Light" panose="020F0302020204030204" pitchFamily="34" charset="0"/>
            </a:rPr>
            <a:t>Mrežni identifikator, lokacija</a:t>
          </a:r>
          <a:endParaRPr lang="en-US" sz="2900" b="1" kern="1200">
            <a:latin typeface="Calibri Light" panose="020F0302020204030204" pitchFamily="34" charset="0"/>
            <a:cs typeface="Calibri Light" panose="020F0302020204030204" pitchFamily="34" charset="0"/>
          </a:endParaRPr>
        </a:p>
      </dsp:txBody>
      <dsp:txXfrm>
        <a:off x="13205310" y="6081869"/>
        <a:ext cx="1912621" cy="1912621"/>
      </dsp:txXfrm>
    </dsp:sp>
    <dsp:sp modelId="{BCAA5C1B-EEDB-4F4C-BD01-11B24FE91D17}">
      <dsp:nvSpPr>
        <dsp:cNvPr id="0" name=""/>
        <dsp:cNvSpPr/>
      </dsp:nvSpPr>
      <dsp:spPr>
        <a:xfrm rot="5400000">
          <a:off x="10596793" y="6562143"/>
          <a:ext cx="572796" cy="919650"/>
        </a:xfrm>
        <a:prstGeom prst="rightArrow">
          <a:avLst>
            <a:gd name="adj1" fmla="val 60000"/>
            <a:gd name="adj2" fmla="val 50000"/>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a:off x="10682713" y="6660154"/>
        <a:ext cx="400957" cy="551790"/>
      </dsp:txXfrm>
    </dsp:sp>
    <dsp:sp modelId="{05881B70-1883-4C95-8864-E598108C86CA}">
      <dsp:nvSpPr>
        <dsp:cNvPr id="0" name=""/>
        <dsp:cNvSpPr/>
      </dsp:nvSpPr>
      <dsp:spPr>
        <a:xfrm>
          <a:off x="9530763" y="7578554"/>
          <a:ext cx="2704855" cy="2704855"/>
        </a:xfrm>
        <a:prstGeom prst="ellipse">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a:latin typeface="Calibri Light" panose="020F0302020204030204" pitchFamily="34" charset="0"/>
              <a:cs typeface="Calibri Light" panose="020F0302020204030204" pitchFamily="34" charset="0"/>
            </a:rPr>
            <a:t>Financijski podaci</a:t>
          </a:r>
          <a:endParaRPr lang="en-US" sz="2900" b="1" kern="1200">
            <a:latin typeface="Calibri Light" panose="020F0302020204030204" pitchFamily="34" charset="0"/>
            <a:cs typeface="Calibri Light" panose="020F0302020204030204" pitchFamily="34" charset="0"/>
          </a:endParaRPr>
        </a:p>
      </dsp:txBody>
      <dsp:txXfrm>
        <a:off x="9926880" y="7974671"/>
        <a:ext cx="1912621" cy="1912621"/>
      </dsp:txXfrm>
    </dsp:sp>
    <dsp:sp modelId="{2966541E-CAE7-4B82-B550-31501C11FB97}">
      <dsp:nvSpPr>
        <dsp:cNvPr id="0" name=""/>
        <dsp:cNvSpPr/>
      </dsp:nvSpPr>
      <dsp:spPr>
        <a:xfrm rot="9000000">
          <a:off x="8971617" y="5623847"/>
          <a:ext cx="572796" cy="919650"/>
        </a:xfrm>
        <a:prstGeom prst="rightArrow">
          <a:avLst>
            <a:gd name="adj1" fmla="val 60000"/>
            <a:gd name="adj2" fmla="val 50000"/>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rot="10800000">
        <a:off x="9131945" y="5764817"/>
        <a:ext cx="400957" cy="551790"/>
      </dsp:txXfrm>
    </dsp:sp>
    <dsp:sp modelId="{40E7EB49-7AAC-45DD-8E83-97C42719A94D}">
      <dsp:nvSpPr>
        <dsp:cNvPr id="0" name=""/>
        <dsp:cNvSpPr/>
      </dsp:nvSpPr>
      <dsp:spPr>
        <a:xfrm>
          <a:off x="6252334" y="5685752"/>
          <a:ext cx="2704855" cy="2704855"/>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a:latin typeface="Calibri Light" panose="020F0302020204030204" pitchFamily="34" charset="0"/>
              <a:cs typeface="Calibri Light" panose="020F0302020204030204" pitchFamily="34" charset="0"/>
            </a:rPr>
            <a:t>Objave na društvenim mrežama</a:t>
          </a:r>
          <a:endParaRPr lang="en-US" sz="2900" b="1" kern="1200">
            <a:latin typeface="Calibri Light" panose="020F0302020204030204" pitchFamily="34" charset="0"/>
            <a:cs typeface="Calibri Light" panose="020F0302020204030204" pitchFamily="34" charset="0"/>
          </a:endParaRPr>
        </a:p>
      </dsp:txBody>
      <dsp:txXfrm>
        <a:off x="6648451" y="6081869"/>
        <a:ext cx="1912621" cy="1912621"/>
      </dsp:txXfrm>
    </dsp:sp>
    <dsp:sp modelId="{104FF2F1-0569-4C3E-8C44-774CFA6F0D88}">
      <dsp:nvSpPr>
        <dsp:cNvPr id="0" name=""/>
        <dsp:cNvSpPr/>
      </dsp:nvSpPr>
      <dsp:spPr>
        <a:xfrm rot="12600000">
          <a:off x="8971617" y="3747257"/>
          <a:ext cx="572796" cy="919650"/>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Calibri Light" panose="020F0302020204030204" pitchFamily="34" charset="0"/>
            <a:cs typeface="Calibri Light" panose="020F0302020204030204" pitchFamily="34" charset="0"/>
          </a:endParaRPr>
        </a:p>
      </dsp:txBody>
      <dsp:txXfrm rot="10800000">
        <a:off x="9131945" y="3974147"/>
        <a:ext cx="400957" cy="551790"/>
      </dsp:txXfrm>
    </dsp:sp>
    <dsp:sp modelId="{FFA71E6D-CB7D-4D2C-A5FE-91DA927AD6B7}">
      <dsp:nvSpPr>
        <dsp:cNvPr id="0" name=""/>
        <dsp:cNvSpPr/>
      </dsp:nvSpPr>
      <dsp:spPr>
        <a:xfrm>
          <a:off x="6252334" y="1900147"/>
          <a:ext cx="2704855" cy="2704855"/>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hr-HR" sz="2900" b="1" kern="1200">
              <a:latin typeface="Calibri Light" panose="020F0302020204030204" pitchFamily="34" charset="0"/>
              <a:cs typeface="Calibri Light" panose="020F0302020204030204" pitchFamily="34" charset="0"/>
            </a:rPr>
            <a:t>Biometrijski podaci</a:t>
          </a:r>
          <a:endParaRPr lang="en-US" sz="2900" b="1" kern="1200">
            <a:latin typeface="Calibri Light" panose="020F0302020204030204" pitchFamily="34" charset="0"/>
            <a:cs typeface="Calibri Light" panose="020F0302020204030204" pitchFamily="34" charset="0"/>
          </a:endParaRPr>
        </a:p>
      </dsp:txBody>
      <dsp:txXfrm>
        <a:off x="6648451" y="2296264"/>
        <a:ext cx="1912621" cy="1912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66B56-2715-476F-BCCF-E17B63523759}">
      <dsp:nvSpPr>
        <dsp:cNvPr id="0" name=""/>
        <dsp:cNvSpPr/>
      </dsp:nvSpPr>
      <dsp:spPr>
        <a:xfrm>
          <a:off x="4010486" y="3044432"/>
          <a:ext cx="2009342" cy="200934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a:t>PBD</a:t>
          </a:r>
        </a:p>
      </dsp:txBody>
      <dsp:txXfrm>
        <a:off x="4304747" y="3338693"/>
        <a:ext cx="1420820" cy="1420820"/>
      </dsp:txXfrm>
    </dsp:sp>
    <dsp:sp modelId="{6A3887AC-B31F-4CD8-ACD7-644F3DA3139C}">
      <dsp:nvSpPr>
        <dsp:cNvPr id="0" name=""/>
        <dsp:cNvSpPr/>
      </dsp:nvSpPr>
      <dsp:spPr>
        <a:xfrm rot="16200000">
          <a:off x="4512711" y="2523957"/>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990035" y="2516864"/>
        <a:ext cx="50244" cy="50244"/>
      </dsp:txXfrm>
    </dsp:sp>
    <dsp:sp modelId="{BDC0F4AA-F7A9-419A-90DD-768902981176}">
      <dsp:nvSpPr>
        <dsp:cNvPr id="0" name=""/>
        <dsp:cNvSpPr/>
      </dsp:nvSpPr>
      <dsp:spPr>
        <a:xfrm>
          <a:off x="4010486" y="30198"/>
          <a:ext cx="2009342" cy="20093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Proactive Not Reactive</a:t>
          </a:r>
        </a:p>
      </dsp:txBody>
      <dsp:txXfrm>
        <a:off x="4304747" y="324459"/>
        <a:ext cx="1420820" cy="1420820"/>
      </dsp:txXfrm>
    </dsp:sp>
    <dsp:sp modelId="{CF2BA657-DD9A-4681-8C1F-5C43BBA75ACF}">
      <dsp:nvSpPr>
        <dsp:cNvPr id="0" name=""/>
        <dsp:cNvSpPr/>
      </dsp:nvSpPr>
      <dsp:spPr>
        <a:xfrm rot="19285714">
          <a:off x="5691023" y="3091402"/>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68346" y="3084309"/>
        <a:ext cx="50244" cy="50244"/>
      </dsp:txXfrm>
    </dsp:sp>
    <dsp:sp modelId="{DC32B4EA-205C-4C4E-81AE-69DA9479DAED}">
      <dsp:nvSpPr>
        <dsp:cNvPr id="0" name=""/>
        <dsp:cNvSpPr/>
      </dsp:nvSpPr>
      <dsp:spPr>
        <a:xfrm>
          <a:off x="6367109" y="1165088"/>
          <a:ext cx="2009342" cy="2009342"/>
        </a:xfrm>
        <a:prstGeom prst="ellipse">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Privacy by Default</a:t>
          </a:r>
        </a:p>
      </dsp:txBody>
      <dsp:txXfrm>
        <a:off x="6661370" y="1459349"/>
        <a:ext cx="1420820" cy="1420820"/>
      </dsp:txXfrm>
    </dsp:sp>
    <dsp:sp modelId="{47A98DFC-0EBC-4DF3-BB32-EC045886D8C4}">
      <dsp:nvSpPr>
        <dsp:cNvPr id="0" name=""/>
        <dsp:cNvSpPr/>
      </dsp:nvSpPr>
      <dsp:spPr>
        <a:xfrm rot="771429">
          <a:off x="5982041" y="4366439"/>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6459365" y="4359346"/>
        <a:ext cx="50244" cy="50244"/>
      </dsp:txXfrm>
    </dsp:sp>
    <dsp:sp modelId="{28D92239-4243-4F73-A55F-26768365097B}">
      <dsp:nvSpPr>
        <dsp:cNvPr id="0" name=""/>
        <dsp:cNvSpPr/>
      </dsp:nvSpPr>
      <dsp:spPr>
        <a:xfrm>
          <a:off x="6949147" y="3715162"/>
          <a:ext cx="2009342" cy="2009342"/>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Privacy Embedded</a:t>
          </a:r>
        </a:p>
      </dsp:txBody>
      <dsp:txXfrm>
        <a:off x="7243408" y="4009423"/>
        <a:ext cx="1420820" cy="1420820"/>
      </dsp:txXfrm>
    </dsp:sp>
    <dsp:sp modelId="{F756736B-17B2-4CC7-8958-505E8FB4DF29}">
      <dsp:nvSpPr>
        <dsp:cNvPr id="0" name=""/>
        <dsp:cNvSpPr/>
      </dsp:nvSpPr>
      <dsp:spPr>
        <a:xfrm rot="3857143">
          <a:off x="5166625" y="5388939"/>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643948" y="5381846"/>
        <a:ext cx="50244" cy="50244"/>
      </dsp:txXfrm>
    </dsp:sp>
    <dsp:sp modelId="{0AD9E3CB-3ADD-49E3-87B5-8E2240EF0159}">
      <dsp:nvSpPr>
        <dsp:cNvPr id="0" name=""/>
        <dsp:cNvSpPr/>
      </dsp:nvSpPr>
      <dsp:spPr>
        <a:xfrm>
          <a:off x="5318313" y="5760163"/>
          <a:ext cx="2009342" cy="2009342"/>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Not Zero Sum</a:t>
          </a:r>
        </a:p>
      </dsp:txBody>
      <dsp:txXfrm>
        <a:off x="5612574" y="6054424"/>
        <a:ext cx="1420820" cy="1420820"/>
      </dsp:txXfrm>
    </dsp:sp>
    <dsp:sp modelId="{F839DE30-DDE7-49A8-8561-36B46CCD25E3}">
      <dsp:nvSpPr>
        <dsp:cNvPr id="0" name=""/>
        <dsp:cNvSpPr/>
      </dsp:nvSpPr>
      <dsp:spPr>
        <a:xfrm rot="6942857">
          <a:off x="3858798" y="5388939"/>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4336121" y="5381846"/>
        <a:ext cx="50244" cy="50244"/>
      </dsp:txXfrm>
    </dsp:sp>
    <dsp:sp modelId="{36AEA7B1-C3BA-49DB-A2D7-01154C564C24}">
      <dsp:nvSpPr>
        <dsp:cNvPr id="0" name=""/>
        <dsp:cNvSpPr/>
      </dsp:nvSpPr>
      <dsp:spPr>
        <a:xfrm>
          <a:off x="2702659" y="5760163"/>
          <a:ext cx="2009342" cy="2009342"/>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E2E Security</a:t>
          </a:r>
        </a:p>
      </dsp:txBody>
      <dsp:txXfrm>
        <a:off x="2996920" y="6054424"/>
        <a:ext cx="1420820" cy="1420820"/>
      </dsp:txXfrm>
    </dsp:sp>
    <dsp:sp modelId="{B87E4E9F-40D5-4181-B1DF-D94A67E79BF0}">
      <dsp:nvSpPr>
        <dsp:cNvPr id="0" name=""/>
        <dsp:cNvSpPr/>
      </dsp:nvSpPr>
      <dsp:spPr>
        <a:xfrm rot="10028571">
          <a:off x="3043381" y="4366439"/>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0704" y="4359346"/>
        <a:ext cx="50244" cy="50244"/>
      </dsp:txXfrm>
    </dsp:sp>
    <dsp:sp modelId="{90AE4441-5A61-4CDE-B6B4-B14B651F974E}">
      <dsp:nvSpPr>
        <dsp:cNvPr id="0" name=""/>
        <dsp:cNvSpPr/>
      </dsp:nvSpPr>
      <dsp:spPr>
        <a:xfrm>
          <a:off x="1071825" y="3715162"/>
          <a:ext cx="2009342" cy="2009342"/>
        </a:xfrm>
        <a:prstGeom prst="ellipse">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Transparency</a:t>
          </a:r>
        </a:p>
      </dsp:txBody>
      <dsp:txXfrm>
        <a:off x="1366086" y="4009423"/>
        <a:ext cx="1420820" cy="1420820"/>
      </dsp:txXfrm>
    </dsp:sp>
    <dsp:sp modelId="{13C561E7-B0CD-47D8-A382-7C5B9887E001}">
      <dsp:nvSpPr>
        <dsp:cNvPr id="0" name=""/>
        <dsp:cNvSpPr/>
      </dsp:nvSpPr>
      <dsp:spPr>
        <a:xfrm rot="13114286">
          <a:off x="3334400" y="3091402"/>
          <a:ext cx="1004891" cy="36058"/>
        </a:xfrm>
        <a:custGeom>
          <a:avLst/>
          <a:gdLst/>
          <a:ahLst/>
          <a:cxnLst/>
          <a:rect l="0" t="0" r="0" b="0"/>
          <a:pathLst>
            <a:path>
              <a:moveTo>
                <a:pt x="0" y="18029"/>
              </a:moveTo>
              <a:lnTo>
                <a:pt x="1004891" y="1802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3811723" y="3084309"/>
        <a:ext cx="50244" cy="50244"/>
      </dsp:txXfrm>
    </dsp:sp>
    <dsp:sp modelId="{B1B7B039-4242-47E5-85A6-E4AF8F1C9405}">
      <dsp:nvSpPr>
        <dsp:cNvPr id="0" name=""/>
        <dsp:cNvSpPr/>
      </dsp:nvSpPr>
      <dsp:spPr>
        <a:xfrm>
          <a:off x="1653863" y="1165088"/>
          <a:ext cx="2009342" cy="2009342"/>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User Centric</a:t>
          </a:r>
        </a:p>
      </dsp:txBody>
      <dsp:txXfrm>
        <a:off x="1948124" y="1459349"/>
        <a:ext cx="1420820" cy="14208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DC69F-97B5-436A-9775-02C840C5CCF7}" type="datetimeFigureOut">
              <a:rPr lang="hr-HR" smtClean="0"/>
              <a:t>12.4.2021.</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7E4B1-9D4E-4E3A-B236-A999A9B0C53B}" type="slidenum">
              <a:rPr lang="hr-HR" smtClean="0"/>
              <a:t>‹#›</a:t>
            </a:fld>
            <a:endParaRPr lang="hr-HR"/>
          </a:p>
        </p:txBody>
      </p:sp>
    </p:spTree>
    <p:extLst>
      <p:ext uri="{BB962C8B-B14F-4D97-AF65-F5344CB8AC3E}">
        <p14:creationId xmlns:p14="http://schemas.microsoft.com/office/powerpoint/2010/main" val="375897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718DB0-36E9-904E-B592-D28E5D66BA7E}"/>
              </a:ext>
            </a:extLst>
          </p:cNvPr>
          <p:cNvPicPr>
            <a:picLocks noChangeAspect="1"/>
          </p:cNvPicPr>
          <p:nvPr userDrawn="1"/>
        </p:nvPicPr>
        <p:blipFill>
          <a:blip r:embed="rId2"/>
          <a:stretch>
            <a:fillRect/>
          </a:stretch>
        </p:blipFill>
        <p:spPr>
          <a:xfrm>
            <a:off x="0" y="893"/>
            <a:ext cx="24382413" cy="13715107"/>
          </a:xfrm>
          <a:prstGeom prst="rect">
            <a:avLst/>
          </a:prstGeom>
        </p:spPr>
      </p:pic>
      <p:sp>
        <p:nvSpPr>
          <p:cNvPr id="7" name="Rectangle 6">
            <a:extLst>
              <a:ext uri="{FF2B5EF4-FFF2-40B4-BE49-F238E27FC236}">
                <a16:creationId xmlns:a16="http://schemas.microsoft.com/office/drawing/2014/main" id="{C01E6582-6F4F-8D4F-A9F2-91D873CF6C16}"/>
              </a:ext>
            </a:extLst>
          </p:cNvPr>
          <p:cNvSpPr/>
          <p:nvPr userDrawn="1"/>
        </p:nvSpPr>
        <p:spPr>
          <a:xfrm>
            <a:off x="-1" y="10461580"/>
            <a:ext cx="24382413" cy="646331"/>
          </a:xfrm>
          <a:prstGeom prst="rect">
            <a:avLst/>
          </a:prstGeom>
        </p:spPr>
        <p:txBody>
          <a:bodyPr wrap="square" anchor="ctr">
            <a:spAutoFit/>
          </a:bodyPr>
          <a:lstStyle/>
          <a:p>
            <a:pPr algn="ctr"/>
            <a:r>
              <a:rPr lang="en-GB" sz="1800" b="1" i="0" kern="1200" dirty="0">
                <a:solidFill>
                  <a:schemeClr val="bg1"/>
                </a:solidFill>
                <a:effectLst/>
                <a:latin typeface="+mn-lt"/>
                <a:ea typeface="+mn-ea"/>
                <a:cs typeface="+mn-cs"/>
              </a:rPr>
              <a:t>SEKTOR ZA TRGOVINU</a:t>
            </a:r>
            <a:r>
              <a:rPr lang="hr-HR" sz="1800" b="1" i="0" kern="1200" baseline="0" dirty="0">
                <a:solidFill>
                  <a:schemeClr val="bg1"/>
                </a:solidFill>
                <a:effectLst/>
                <a:latin typeface="+mn-lt"/>
                <a:ea typeface="+mn-ea"/>
                <a:cs typeface="+mn-cs"/>
              </a:rPr>
              <a:t> I FINANCIJSKE INSTITUCIJE </a:t>
            </a:r>
            <a:endParaRPr lang="en-GB" sz="1800" b="0" i="0" kern="1200" dirty="0">
              <a:solidFill>
                <a:schemeClr val="bg1"/>
              </a:solidFill>
              <a:effectLst/>
              <a:latin typeface="+mn-lt"/>
              <a:ea typeface="+mn-ea"/>
              <a:cs typeface="+mn-cs"/>
            </a:endParaRPr>
          </a:p>
          <a:p>
            <a:pPr algn="ctr"/>
            <a:r>
              <a:rPr lang="en-GB" sz="1800" b="0" i="0" kern="1200" dirty="0">
                <a:solidFill>
                  <a:schemeClr val="bg1"/>
                </a:solidFill>
                <a:effectLst/>
                <a:latin typeface="+mn-lt"/>
                <a:ea typeface="+mn-ea"/>
                <a:cs typeface="+mn-cs"/>
              </a:rPr>
              <a:t>TRADE</a:t>
            </a:r>
            <a:r>
              <a:rPr lang="hr-HR" sz="1800" b="0" i="0" kern="1200">
                <a:solidFill>
                  <a:schemeClr val="bg1"/>
                </a:solidFill>
                <a:effectLst/>
                <a:latin typeface="+mn-lt"/>
                <a:ea typeface="+mn-ea"/>
                <a:cs typeface="+mn-cs"/>
              </a:rPr>
              <a:t> AND FINANCIAL INSTITUTIONS SECTOR</a:t>
            </a:r>
            <a:r>
              <a:rPr lang="hr-HR" sz="1800" b="0" i="0" kern="1200" baseline="0">
                <a:solidFill>
                  <a:schemeClr val="bg1"/>
                </a:solidFill>
                <a:effectLst/>
                <a:latin typeface="+mn-lt"/>
                <a:ea typeface="+mn-ea"/>
                <a:cs typeface="+mn-cs"/>
              </a:rPr>
              <a:t>  </a:t>
            </a:r>
            <a:endParaRPr lang="en-GB" sz="1800" b="0" i="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5339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9000"/>
            </a:lvl1pPr>
          </a:lstStyle>
          <a:p>
            <a:r>
              <a:rPr lang="en-US"/>
              <a:t>Click to edit Master title style</a:t>
            </a:r>
            <a:endParaRPr lang="hr-HR"/>
          </a:p>
        </p:txBody>
      </p:sp>
      <p:sp>
        <p:nvSpPr>
          <p:cNvPr id="3" name="Subtitle 2"/>
          <p:cNvSpPr>
            <a:spLocks noGrp="1"/>
          </p:cNvSpPr>
          <p:nvPr>
            <p:ph type="subTitle" idx="1"/>
          </p:nvPr>
        </p:nvSpPr>
        <p:spPr>
          <a:xfrm>
            <a:off x="3047802" y="7204076"/>
            <a:ext cx="18286810" cy="3311524"/>
          </a:xfrm>
        </p:spPr>
        <p:txBody>
          <a:bodyPr/>
          <a:lstStyle>
            <a:lvl1pPr marL="0" indent="0" algn="ctr">
              <a:buNone/>
              <a:defRPr sz="3600"/>
            </a:lvl1pPr>
            <a:lvl2pPr marL="685766" indent="0" algn="ctr">
              <a:buNone/>
              <a:defRPr sz="3000"/>
            </a:lvl2pPr>
            <a:lvl3pPr marL="1371531" indent="0" algn="ctr">
              <a:buNone/>
              <a:defRPr sz="2700"/>
            </a:lvl3pPr>
            <a:lvl4pPr marL="2057297" indent="0" algn="ctr">
              <a:buNone/>
              <a:defRPr sz="2400"/>
            </a:lvl4pPr>
            <a:lvl5pPr marL="2743063" indent="0" algn="ctr">
              <a:buNone/>
              <a:defRPr sz="2400"/>
            </a:lvl5pPr>
            <a:lvl6pPr marL="3428829" indent="0" algn="ctr">
              <a:buNone/>
              <a:defRPr sz="2400"/>
            </a:lvl6pPr>
            <a:lvl7pPr marL="4114594" indent="0" algn="ctr">
              <a:buNone/>
              <a:defRPr sz="2400"/>
            </a:lvl7pPr>
            <a:lvl8pPr marL="4800360" indent="0" algn="ctr">
              <a:buNone/>
              <a:defRPr sz="2400"/>
            </a:lvl8pPr>
            <a:lvl9pPr marL="5486126" indent="0" algn="ctr">
              <a:buNone/>
              <a:defRPr sz="24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480FA702-21B0-4E67-93D8-5C025CE8B100}" type="datetimeFigureOut">
              <a:rPr lang="hr-HR" smtClean="0"/>
              <a:t>12.4.2021.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3839BFA-2DCC-4D3F-A811-47ACB638489C}" type="slidenum">
              <a:rPr lang="hr-HR" smtClean="0"/>
              <a:t>‹#›</a:t>
            </a:fld>
            <a:endParaRPr lang="hr-HR"/>
          </a:p>
        </p:txBody>
      </p:sp>
    </p:spTree>
    <p:extLst>
      <p:ext uri="{BB962C8B-B14F-4D97-AF65-F5344CB8AC3E}">
        <p14:creationId xmlns:p14="http://schemas.microsoft.com/office/powerpoint/2010/main" val="72629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4528164" y="0"/>
            <a:ext cx="19854250" cy="13716000"/>
          </a:xfrm>
          <a:solidFill>
            <a:schemeClr val="bg1">
              <a:lumMod val="50000"/>
            </a:schemeClr>
          </a:solidFill>
        </p:spPr>
        <p:txBody>
          <a:bodyPr/>
          <a:lstStyle/>
          <a:p>
            <a:r>
              <a:rPr lang="en-US"/>
              <a:t>Click icon to add picture</a:t>
            </a:r>
            <a:endParaRPr lang="en-US" dirty="0"/>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1766929" y="816654"/>
            <a:ext cx="10552525" cy="11537272"/>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r>
                <a:rPr lang="en-US" sz="7200" dirty="0"/>
                <a:t>+</a:t>
              </a:r>
            </a:p>
            <a:p>
              <a:pPr algn="ctr"/>
              <a:endParaRPr lang="en-US" sz="7200"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endParaRPr lang="en-US" sz="7200" dirty="0"/>
            </a:p>
            <a:p>
              <a:pPr algn="ctr"/>
              <a:r>
                <a:rPr lang="en-US" sz="7200" dirty="0"/>
                <a:t>+</a:t>
              </a:r>
            </a:p>
            <a:p>
              <a:pPr algn="ctr"/>
              <a:endParaRPr lang="en-US" sz="7200"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1676292" y="3003550"/>
            <a:ext cx="8703256" cy="4768932"/>
          </a:xfrm>
        </p:spPr>
        <p:txBody>
          <a:bodyPr>
            <a:normAutofit/>
          </a:bodyPr>
          <a:lstStyle>
            <a:lvl1pPr algn="ctr">
              <a:defRPr sz="8800" b="1" spc="6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1676289" y="7772483"/>
            <a:ext cx="8703254" cy="592874"/>
          </a:xfrm>
        </p:spPr>
        <p:txBody>
          <a:bodyPr lIns="0" rIns="0">
            <a:noAutofit/>
          </a:bodyPr>
          <a:lstStyle>
            <a:lvl1pPr marL="0" indent="0" algn="ctr">
              <a:buNone/>
              <a:defRPr sz="4000" spc="1200">
                <a:solidFill>
                  <a:schemeClr val="bg1"/>
                </a:solidFill>
                <a:latin typeface="+mj-lt"/>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6AADF661-E593-4423-A8A8-F22C94390782}"/>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F8BD6A50-BDFC-4B4C-9D3B-53B545F5318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78552363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676291" y="3651250"/>
            <a:ext cx="21029831" cy="78152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330813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1107" y="1277937"/>
            <a:ext cx="21029831" cy="2124075"/>
          </a:xfrm>
        </p:spPr>
        <p:txBody>
          <a:bodyPr anchor="ctr">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1677988" y="3654425"/>
            <a:ext cx="21015435" cy="7812088"/>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64031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43596" y="3651250"/>
            <a:ext cx="10362526" cy="87026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307554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1277937"/>
            <a:ext cx="21029831" cy="20843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654424"/>
            <a:ext cx="10314903" cy="1355725"/>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Edit Master text styles</a:t>
            </a:r>
          </a:p>
        </p:txBody>
      </p:sp>
      <p:sp>
        <p:nvSpPr>
          <p:cNvPr id="4" name="Content Placeholder 3"/>
          <p:cNvSpPr>
            <a:spLocks noGrp="1"/>
          </p:cNvSpPr>
          <p:nvPr>
            <p:ph sz="half" idx="2"/>
          </p:nvPr>
        </p:nvSpPr>
        <p:spPr>
          <a:xfrm>
            <a:off x="1679467" y="5302247"/>
            <a:ext cx="10314903" cy="6164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43597" y="3654424"/>
            <a:ext cx="10365701" cy="1355725"/>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Edit Master text styles</a:t>
            </a:r>
          </a:p>
        </p:txBody>
      </p:sp>
      <p:sp>
        <p:nvSpPr>
          <p:cNvPr id="6" name="Content Placeholder 5"/>
          <p:cNvSpPr>
            <a:spLocks noGrp="1"/>
          </p:cNvSpPr>
          <p:nvPr>
            <p:ph sz="quarter" idx="4"/>
          </p:nvPr>
        </p:nvSpPr>
        <p:spPr>
          <a:xfrm>
            <a:off x="12343597" y="5302247"/>
            <a:ext cx="10365701" cy="616426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974599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360117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335659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1277938"/>
            <a:ext cx="7863962" cy="2124075"/>
          </a:xfrm>
        </p:spPr>
        <p:txBody>
          <a:bodyPr anchor="ctr">
            <a:norm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10362525" y="1277938"/>
            <a:ext cx="12343597" cy="9747250"/>
          </a:xfrm>
        </p:spPr>
        <p:txBody>
          <a:bodyPr/>
          <a:lstStyle>
            <a:lvl1pPr>
              <a:defRPr sz="4800"/>
            </a:lvl1pPr>
            <a:lvl2pPr>
              <a:defRPr sz="4400"/>
            </a:lvl2pPr>
            <a:lvl3pPr>
              <a:defRPr sz="4000"/>
            </a:lvl3pPr>
            <a:lvl4pPr>
              <a:defRPr sz="3800"/>
            </a:lvl4pPr>
            <a:lvl5pPr>
              <a:defRPr sz="3800"/>
            </a:lvl5pPr>
            <a:lvl6pPr>
              <a:defRPr sz="4000"/>
            </a:lvl6pPr>
            <a:lvl7pPr>
              <a:defRPr sz="4000"/>
            </a:lvl7pPr>
            <a:lvl8pPr>
              <a:defRPr sz="4000"/>
            </a:lvl8pPr>
            <a:lvl9pPr>
              <a:defRPr sz="4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9468" y="3654426"/>
            <a:ext cx="7863962" cy="7812088"/>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3539041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1277938"/>
            <a:ext cx="7863962" cy="2124075"/>
          </a:xfrm>
        </p:spPr>
        <p:txBody>
          <a:bodyPr anchor="ctr">
            <a:normAutofit/>
          </a:bodyPr>
          <a:lstStyle>
            <a:lvl1pPr>
              <a:defRPr sz="5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277938"/>
            <a:ext cx="12343597" cy="10444163"/>
          </a:xfrm>
        </p:spPr>
        <p:txBody>
          <a:bodyPr anchor="t">
            <a:normAutofit/>
          </a:bodyPr>
          <a:lstStyle>
            <a:lvl1pPr marL="0" indent="0">
              <a:buNone/>
              <a:defRPr sz="48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3654425"/>
            <a:ext cx="7863962" cy="7812088"/>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47CDCD44-7982-B548-83C6-63346C60C554}" type="slidenum">
              <a:rPr lang="sr-Latn-RS" smtClean="0"/>
              <a:t>‹#›</a:t>
            </a:fld>
            <a:endParaRPr lang="sr-Latn-RS"/>
          </a:p>
        </p:txBody>
      </p:sp>
    </p:spTree>
    <p:extLst>
      <p:ext uri="{BB962C8B-B14F-4D97-AF65-F5344CB8AC3E}">
        <p14:creationId xmlns:p14="http://schemas.microsoft.com/office/powerpoint/2010/main" val="164849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817352-1EE8-0D4D-B6F1-55B62D4C0A8A}"/>
              </a:ext>
            </a:extLst>
          </p:cNvPr>
          <p:cNvPicPr>
            <a:picLocks noChangeAspect="1"/>
          </p:cNvPicPr>
          <p:nvPr userDrawn="1"/>
        </p:nvPicPr>
        <p:blipFill>
          <a:blip r:embed="rId13"/>
          <a:stretch>
            <a:fillRect/>
          </a:stretch>
        </p:blipFill>
        <p:spPr>
          <a:xfrm>
            <a:off x="0" y="446"/>
            <a:ext cx="24382413" cy="13715107"/>
          </a:xfrm>
          <a:prstGeom prst="rect">
            <a:avLst/>
          </a:prstGeom>
        </p:spPr>
      </p:pic>
      <p:sp>
        <p:nvSpPr>
          <p:cNvPr id="2" name="Title Placeholder 1"/>
          <p:cNvSpPr>
            <a:spLocks noGrp="1"/>
          </p:cNvSpPr>
          <p:nvPr>
            <p:ph type="title"/>
          </p:nvPr>
        </p:nvSpPr>
        <p:spPr>
          <a:xfrm>
            <a:off x="1676291" y="1272988"/>
            <a:ext cx="21029831" cy="21083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291" y="3651250"/>
            <a:ext cx="21029831" cy="77787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7220079" y="11750292"/>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7CDCD44-7982-B548-83C6-63346C60C554}" type="slidenum">
              <a:rPr lang="sr-Latn-RS" smtClean="0"/>
              <a:t>‹#›</a:t>
            </a:fld>
            <a:endParaRPr lang="sr-Latn-RS" dirty="0"/>
          </a:p>
        </p:txBody>
      </p:sp>
      <p:sp>
        <p:nvSpPr>
          <p:cNvPr id="9" name="Rectangle 8">
            <a:extLst>
              <a:ext uri="{FF2B5EF4-FFF2-40B4-BE49-F238E27FC236}">
                <a16:creationId xmlns:a16="http://schemas.microsoft.com/office/drawing/2014/main" id="{01496A5E-5532-5640-B96F-D7E6B791E400}"/>
              </a:ext>
            </a:extLst>
          </p:cNvPr>
          <p:cNvSpPr/>
          <p:nvPr userDrawn="1"/>
        </p:nvSpPr>
        <p:spPr>
          <a:xfrm>
            <a:off x="0" y="12892274"/>
            <a:ext cx="24382413" cy="646331"/>
          </a:xfrm>
          <a:prstGeom prst="rect">
            <a:avLst/>
          </a:prstGeom>
        </p:spPr>
        <p:txBody>
          <a:bodyPr wrap="square" anchor="ctr">
            <a:spAutoFit/>
          </a:bodyPr>
          <a:lstStyle/>
          <a:p>
            <a:pPr algn="ctr"/>
            <a:r>
              <a:rPr lang="en-GB" sz="1800" b="1" i="0" kern="1200" dirty="0">
                <a:solidFill>
                  <a:schemeClr val="bg1"/>
                </a:solidFill>
                <a:effectLst/>
                <a:latin typeface="+mn-lt"/>
                <a:ea typeface="+mn-ea"/>
                <a:cs typeface="+mn-cs"/>
              </a:rPr>
              <a:t>SEKTOR ZA TRGOVINU</a:t>
            </a:r>
            <a:r>
              <a:rPr lang="hr-HR" sz="1800" b="1" i="0" kern="1200" baseline="0" dirty="0">
                <a:solidFill>
                  <a:schemeClr val="bg1"/>
                </a:solidFill>
                <a:effectLst/>
                <a:latin typeface="+mn-lt"/>
                <a:ea typeface="+mn-ea"/>
                <a:cs typeface="+mn-cs"/>
              </a:rPr>
              <a:t> I FINANCIJSKE INSTITUCIJE </a:t>
            </a:r>
            <a:endParaRPr lang="en-GB" sz="1800" b="0" i="0" kern="1200" dirty="0">
              <a:solidFill>
                <a:schemeClr val="bg1"/>
              </a:solidFill>
              <a:effectLst/>
              <a:latin typeface="+mn-lt"/>
              <a:ea typeface="+mn-ea"/>
              <a:cs typeface="+mn-cs"/>
            </a:endParaRPr>
          </a:p>
          <a:p>
            <a:pPr algn="ctr"/>
            <a:r>
              <a:rPr lang="en-GB" sz="1800" b="0" i="0" kern="1200" dirty="0">
                <a:solidFill>
                  <a:schemeClr val="bg1"/>
                </a:solidFill>
                <a:effectLst/>
                <a:latin typeface="+mn-lt"/>
                <a:ea typeface="+mn-ea"/>
                <a:cs typeface="+mn-cs"/>
              </a:rPr>
              <a:t>TRADE</a:t>
            </a:r>
            <a:r>
              <a:rPr lang="hr-HR" sz="1800" b="0" i="0" kern="1200" dirty="0">
                <a:solidFill>
                  <a:schemeClr val="bg1"/>
                </a:solidFill>
                <a:effectLst/>
                <a:latin typeface="+mn-lt"/>
                <a:ea typeface="+mn-ea"/>
                <a:cs typeface="+mn-cs"/>
              </a:rPr>
              <a:t> AND FINANCIAL INSTITUTIONS SECTOR</a:t>
            </a:r>
            <a:r>
              <a:rPr lang="hr-HR" sz="1800" b="0" i="0" kern="1200" baseline="0" dirty="0">
                <a:solidFill>
                  <a:schemeClr val="bg1"/>
                </a:solidFill>
                <a:effectLst/>
                <a:latin typeface="+mn-lt"/>
                <a:ea typeface="+mn-ea"/>
                <a:cs typeface="+mn-cs"/>
              </a:rPr>
              <a:t>  </a:t>
            </a:r>
            <a:endParaRPr lang="en-GB" sz="1800" b="0" i="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76082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txStyles>
    <p:titleStyle>
      <a:lvl1pPr algn="ctr" defTabSz="1828709"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0" indent="0" algn="l" defTabSz="1828709"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3" userDrawn="1">
          <p15:clr>
            <a:srgbClr val="F26B43"/>
          </p15:clr>
        </p15:guide>
        <p15:guide id="2" pos="1057" userDrawn="1">
          <p15:clr>
            <a:srgbClr val="F26B43"/>
          </p15:clr>
        </p15:guide>
        <p15:guide id="3" pos="14325" userDrawn="1">
          <p15:clr>
            <a:srgbClr val="F26B43"/>
          </p15:clr>
        </p15:guide>
        <p15:guide id="4" orient="horz" pos="2302" userDrawn="1">
          <p15:clr>
            <a:srgbClr val="F26B43"/>
          </p15:clr>
        </p15:guide>
        <p15:guide id="5" orient="horz" pos="7382" userDrawn="1">
          <p15:clr>
            <a:srgbClr val="F26B43"/>
          </p15:clr>
        </p15:guide>
        <p15:guide id="6" orient="horz" pos="7223" userDrawn="1">
          <p15:clr>
            <a:srgbClr val="F26B43"/>
          </p15:clr>
        </p15:guide>
        <p15:guide id="7" orient="horz" pos="7881" userDrawn="1">
          <p15:clr>
            <a:srgbClr val="F26B43"/>
          </p15:clr>
        </p15:guide>
        <p15:guide id="8" orient="horz" pos="8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0.xml.rels><?xml version="1.0" encoding="UTF-8" standalone="yes"?>
<Relationships xmlns="http://schemas.openxmlformats.org/package/2006/relationships"><Relationship Id="rId2" Type="http://schemas.openxmlformats.org/officeDocument/2006/relationships/hyperlink" Target="https://www.linkedin.com/in/daniel-bar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s://www.cert.hr/socijalni_inzenjerin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6"/>
          <p:cNvSpPr txBox="1">
            <a:spLocks/>
          </p:cNvSpPr>
          <p:nvPr/>
        </p:nvSpPr>
        <p:spPr>
          <a:xfrm>
            <a:off x="16509819" y="12901514"/>
            <a:ext cx="2189605" cy="730202"/>
          </a:xfrm>
          <a:prstGeom prst="rect">
            <a:avLst/>
          </a:prstGeom>
        </p:spPr>
        <p:txBody>
          <a:bodyPr vert="horz" lIns="182868" tIns="91434" rIns="182868" bIns="9143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6944D2-A92F-A84C-A2A8-1BB20EF1D75F}" type="slidenum">
              <a:rPr lang="en-US" sz="1600">
                <a:solidFill>
                  <a:schemeClr val="bg1">
                    <a:lumMod val="85000"/>
                  </a:schemeClr>
                </a:solidFill>
                <a:latin typeface="Crosig Reg" pitchFamily="50" charset="0"/>
              </a:rPr>
              <a:pPr/>
              <a:t>1</a:t>
            </a:fld>
            <a:endParaRPr lang="en-US" sz="1600">
              <a:solidFill>
                <a:schemeClr val="bg1">
                  <a:lumMod val="85000"/>
                </a:schemeClr>
              </a:solidFill>
              <a:latin typeface="Crosig Reg" pitchFamily="50" charset="0"/>
            </a:endParaRPr>
          </a:p>
        </p:txBody>
      </p:sp>
      <p:sp>
        <p:nvSpPr>
          <p:cNvPr id="3" name="Title 1">
            <a:extLst>
              <a:ext uri="{FF2B5EF4-FFF2-40B4-BE49-F238E27FC236}">
                <a16:creationId xmlns:a16="http://schemas.microsoft.com/office/drawing/2014/main" id="{BA3C4696-B78A-45AF-B172-59EF17A1F61A}"/>
              </a:ext>
            </a:extLst>
          </p:cNvPr>
          <p:cNvSpPr txBox="1">
            <a:spLocks/>
          </p:cNvSpPr>
          <p:nvPr/>
        </p:nvSpPr>
        <p:spPr>
          <a:xfrm>
            <a:off x="3327183" y="1526654"/>
            <a:ext cx="17728046" cy="9829158"/>
          </a:xfrm>
          <a:prstGeom prst="rect">
            <a:avLst/>
          </a:prstGeom>
        </p:spPr>
        <p:txBody>
          <a:bodyPr vert="horz" lIns="0" tIns="0" rIns="0" bIns="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hr-HR" sz="23900" b="1" dirty="0">
                <a:solidFill>
                  <a:srgbClr val="002060"/>
                </a:solidFill>
                <a:latin typeface="Crosig Reg" pitchFamily="50" charset="0"/>
              </a:rPr>
              <a:t>CYBER SECURITY</a:t>
            </a:r>
          </a:p>
          <a:p>
            <a:pPr>
              <a:defRPr/>
            </a:pPr>
            <a:r>
              <a:rPr lang="hr-HR" sz="11500" b="1" dirty="0">
                <a:solidFill>
                  <a:srgbClr val="002060"/>
                </a:solidFill>
                <a:latin typeface="Crosig Reg" pitchFamily="50" charset="0"/>
              </a:rPr>
              <a:t>osnovni pojmovi</a:t>
            </a:r>
          </a:p>
        </p:txBody>
      </p:sp>
    </p:spTree>
    <p:extLst>
      <p:ext uri="{BB962C8B-B14F-4D97-AF65-F5344CB8AC3E}">
        <p14:creationId xmlns:p14="http://schemas.microsoft.com/office/powerpoint/2010/main" val="22778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243F-520A-4817-B889-C80BBF195E51}"/>
              </a:ext>
            </a:extLst>
          </p:cNvPr>
          <p:cNvPicPr>
            <a:picLocks noChangeAspect="1"/>
          </p:cNvPicPr>
          <p:nvPr/>
        </p:nvPicPr>
        <p:blipFill>
          <a:blip r:embed="rId2"/>
          <a:stretch>
            <a:fillRect/>
          </a:stretch>
        </p:blipFill>
        <p:spPr>
          <a:xfrm>
            <a:off x="12102312" y="-2311"/>
            <a:ext cx="12280100" cy="13714691"/>
          </a:xfrm>
          <a:prstGeom prst="rect">
            <a:avLst/>
          </a:prstGeom>
        </p:spPr>
      </p:pic>
      <p:pic>
        <p:nvPicPr>
          <p:cNvPr id="2" name="Picture 1">
            <a:extLst>
              <a:ext uri="{FF2B5EF4-FFF2-40B4-BE49-F238E27FC236}">
                <a16:creationId xmlns:a16="http://schemas.microsoft.com/office/drawing/2014/main" id="{C6072326-2B40-47E3-9598-B657AFB2335A}"/>
              </a:ext>
            </a:extLst>
          </p:cNvPr>
          <p:cNvPicPr>
            <a:picLocks noChangeAspect="1"/>
          </p:cNvPicPr>
          <p:nvPr/>
        </p:nvPicPr>
        <p:blipFill>
          <a:blip r:embed="rId3"/>
          <a:stretch>
            <a:fillRect/>
          </a:stretch>
        </p:blipFill>
        <p:spPr>
          <a:xfrm>
            <a:off x="-10054" y="3539"/>
            <a:ext cx="12172157" cy="13696058"/>
          </a:xfrm>
          <a:prstGeom prst="rect">
            <a:avLst/>
          </a:prstGeom>
        </p:spPr>
      </p:pic>
      <p:pic>
        <p:nvPicPr>
          <p:cNvPr id="6" name="Picture Placeholder 5"/>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2646" r="2646"/>
          <a:stretch>
            <a:fillRect/>
          </a:stretch>
        </p:blipFill>
        <p:spPr>
          <a:xfrm>
            <a:off x="0" y="447"/>
            <a:ext cx="24525279" cy="13715107"/>
          </a:xfrm>
        </p:spPr>
      </p:pic>
      <p:sp>
        <p:nvSpPr>
          <p:cNvPr id="20" name="Text Placeholder 7">
            <a:extLst>
              <a:ext uri="{FF2B5EF4-FFF2-40B4-BE49-F238E27FC236}">
                <a16:creationId xmlns:a16="http://schemas.microsoft.com/office/drawing/2014/main" id="{E79DECD2-B85E-4CB3-BBFB-C64131454B65}"/>
              </a:ext>
            </a:extLst>
          </p:cNvPr>
          <p:cNvSpPr>
            <a:spLocks noGrp="1"/>
          </p:cNvSpPr>
          <p:nvPr>
            <p:ph type="body" sz="half" idx="4294967295"/>
          </p:nvPr>
        </p:nvSpPr>
        <p:spPr>
          <a:xfrm>
            <a:off x="1" y="8762876"/>
            <a:ext cx="12311848" cy="4952678"/>
          </a:xfrm>
          <a:prstGeom prst="rect">
            <a:avLst/>
          </a:prstGeom>
        </p:spPr>
        <p:txBody>
          <a:bodyPr>
            <a:noAutofit/>
          </a:bodyPr>
          <a:lstStyle/>
          <a:p>
            <a:r>
              <a:rPr lang="hr-HR" sz="4400" dirty="0">
                <a:solidFill>
                  <a:srgbClr val="FFFF00"/>
                </a:solidFill>
                <a:latin typeface="White Rabbit" panose="00000009000000000000" pitchFamily="50" charset="0"/>
                <a:cs typeface="White Rabbit" panose="00000009000000000000" pitchFamily="50" charset="0"/>
              </a:rPr>
              <a:t>S nama nosimo svoj osobni, fizički identitet kamo god idemo. To uključuje informacije kao što su visina i težina, boja očiju, spol, ton kože, itd. Neke od tih detalja možemo promijeniti, ali u cjelini naš fizički identitet je ono što svatko od nas naziva "ja". </a:t>
            </a:r>
          </a:p>
        </p:txBody>
      </p:sp>
      <p:sp>
        <p:nvSpPr>
          <p:cNvPr id="24" name="Text Placeholder 7">
            <a:extLst>
              <a:ext uri="{FF2B5EF4-FFF2-40B4-BE49-F238E27FC236}">
                <a16:creationId xmlns:a16="http://schemas.microsoft.com/office/drawing/2014/main" id="{E79DECD2-B85E-4CB3-BBFB-C64131454B65}"/>
              </a:ext>
            </a:extLst>
          </p:cNvPr>
          <p:cNvSpPr>
            <a:spLocks noGrp="1"/>
          </p:cNvSpPr>
          <p:nvPr>
            <p:ph type="body" sz="half" idx="4294967295"/>
          </p:nvPr>
        </p:nvSpPr>
        <p:spPr>
          <a:xfrm>
            <a:off x="12445189" y="8762876"/>
            <a:ext cx="11937223" cy="5006650"/>
          </a:xfrm>
          <a:prstGeom prst="rect">
            <a:avLst/>
          </a:prstGeom>
        </p:spPr>
        <p:txBody>
          <a:bodyPr>
            <a:noAutofit/>
          </a:bodyPr>
          <a:lstStyle/>
          <a:p>
            <a:r>
              <a:rPr lang="hr-HR" dirty="0">
                <a:solidFill>
                  <a:srgbClr val="FFFF00"/>
                </a:solidFill>
                <a:latin typeface="White Rabbit" panose="00000009000000000000" pitchFamily="50" charset="0"/>
                <a:cs typeface="White Rabbit" panose="00000009000000000000" pitchFamily="50" charset="0"/>
              </a:rPr>
              <a:t>Digitalni identitet je informacija o entitetu koju računalni sustavi koriste za predstavljanje vanjskog agenta. Taj agent može biti osoba, organizacija, aplikacija ili uređaj.</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9293146" y="6046087"/>
            <a:ext cx="6788380" cy="408549"/>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4000" dirty="0">
              <a:latin typeface="Teko Light" panose="02000000000000000000" pitchFamily="50" charset="0"/>
              <a:cs typeface="Teko Light" panose="02000000000000000000" pitchFamily="50" charset="0"/>
            </a:endParaRPr>
          </a:p>
        </p:txBody>
      </p:sp>
      <p:sp>
        <p:nvSpPr>
          <p:cNvPr id="22" name="Title 6">
            <a:extLst>
              <a:ext uri="{FF2B5EF4-FFF2-40B4-BE49-F238E27FC236}">
                <a16:creationId xmlns:a16="http://schemas.microsoft.com/office/drawing/2014/main" id="{D5445F47-6D74-450C-BC16-998D2021AD78}"/>
              </a:ext>
            </a:extLst>
          </p:cNvPr>
          <p:cNvSpPr txBox="1">
            <a:spLocks/>
          </p:cNvSpPr>
          <p:nvPr/>
        </p:nvSpPr>
        <p:spPr>
          <a:xfrm>
            <a:off x="-142020" y="28939"/>
            <a:ext cx="12362333" cy="1001631"/>
          </a:xfrm>
          <a:prstGeom prst="rect">
            <a:avLst/>
          </a:prstGeom>
        </p:spPr>
        <p:txBody>
          <a:bodyPr vert="horz" lIns="182868" tIns="91434" rIns="182868" bIns="91434" rtlCol="0" anchor="ctr">
            <a:normAutofit/>
          </a:bodyPr>
          <a:lstStyle>
            <a:lvl1pPr algn="ctr" defTabSz="914400" rtl="0" eaLnBrk="1" latinLnBrk="0" hangingPunct="1">
              <a:lnSpc>
                <a:spcPct val="90000"/>
              </a:lnSpc>
              <a:spcBef>
                <a:spcPct val="0"/>
              </a:spcBef>
              <a:buNone/>
              <a:defRPr sz="4400" b="1" kern="1200" spc="300">
                <a:solidFill>
                  <a:schemeClr val="bg1"/>
                </a:solidFill>
                <a:latin typeface="+mj-lt"/>
                <a:ea typeface="+mj-ea"/>
                <a:cs typeface="+mj-cs"/>
              </a:defRPr>
            </a:lvl1pPr>
          </a:lstStyle>
          <a:p>
            <a:r>
              <a:rPr lang="hr-HR" sz="5600" dirty="0">
                <a:solidFill>
                  <a:srgbClr val="FFFF00"/>
                </a:solidFill>
                <a:latin typeface="Teko SemiBold" panose="02000000000000000000" pitchFamily="50" charset="0"/>
                <a:cs typeface="Teko SemiBold" panose="02000000000000000000" pitchFamily="50" charset="0"/>
              </a:rPr>
              <a:t>FIZIČKI IDENTITET</a:t>
            </a:r>
            <a:endParaRPr lang="en-US" sz="5600" dirty="0">
              <a:solidFill>
                <a:srgbClr val="FFFF00"/>
              </a:solidFill>
              <a:latin typeface="Teko SemiBold" panose="02000000000000000000" pitchFamily="50" charset="0"/>
              <a:cs typeface="Teko SemiBold" panose="02000000000000000000" pitchFamily="50" charset="0"/>
            </a:endParaRPr>
          </a:p>
        </p:txBody>
      </p:sp>
      <p:sp>
        <p:nvSpPr>
          <p:cNvPr id="25" name="Title 6">
            <a:extLst>
              <a:ext uri="{FF2B5EF4-FFF2-40B4-BE49-F238E27FC236}">
                <a16:creationId xmlns:a16="http://schemas.microsoft.com/office/drawing/2014/main" id="{D5445F47-6D74-450C-BC16-998D2021AD78}"/>
              </a:ext>
            </a:extLst>
          </p:cNvPr>
          <p:cNvSpPr txBox="1">
            <a:spLocks/>
          </p:cNvSpPr>
          <p:nvPr/>
        </p:nvSpPr>
        <p:spPr>
          <a:xfrm>
            <a:off x="12220313" y="28941"/>
            <a:ext cx="12386316" cy="1001631"/>
          </a:xfrm>
          <a:prstGeom prst="rect">
            <a:avLst/>
          </a:prstGeom>
        </p:spPr>
        <p:txBody>
          <a:bodyPr vert="horz" lIns="182868" tIns="91434" rIns="182868" bIns="91434" rtlCol="0" anchor="ctr">
            <a:normAutofit/>
          </a:bodyPr>
          <a:lstStyle>
            <a:lvl1pPr algn="ctr" defTabSz="914400" rtl="0" eaLnBrk="1" latinLnBrk="0" hangingPunct="1">
              <a:lnSpc>
                <a:spcPct val="90000"/>
              </a:lnSpc>
              <a:spcBef>
                <a:spcPct val="0"/>
              </a:spcBef>
              <a:buNone/>
              <a:defRPr sz="4400" b="1" kern="1200" spc="300">
                <a:solidFill>
                  <a:schemeClr val="bg1"/>
                </a:solidFill>
                <a:latin typeface="+mj-lt"/>
                <a:ea typeface="+mj-ea"/>
                <a:cs typeface="+mj-cs"/>
              </a:defRPr>
            </a:lvl1pPr>
          </a:lstStyle>
          <a:p>
            <a:r>
              <a:rPr lang="hr-HR" sz="5600" dirty="0">
                <a:solidFill>
                  <a:srgbClr val="FFFF00"/>
                </a:solidFill>
                <a:latin typeface="Teko SemiBold" panose="02000000000000000000" pitchFamily="50" charset="0"/>
                <a:cs typeface="Teko SemiBold" panose="02000000000000000000" pitchFamily="50" charset="0"/>
              </a:rPr>
              <a:t>DIGITALNI IDENTITET</a:t>
            </a:r>
            <a:endParaRPr lang="en-US" sz="5600" dirty="0">
              <a:solidFill>
                <a:srgbClr val="FFFF00"/>
              </a:solidFill>
              <a:latin typeface="Teko SemiBold" panose="02000000000000000000" pitchFamily="50" charset="0"/>
              <a:cs typeface="Teko SemiBold" panose="02000000000000000000" pitchFamily="50" charset="0"/>
            </a:endParaRPr>
          </a:p>
        </p:txBody>
      </p:sp>
      <p:pic>
        <p:nvPicPr>
          <p:cNvPr id="11" name="Picture Placeholder 5">
            <a:extLst>
              <a:ext uri="{FF2B5EF4-FFF2-40B4-BE49-F238E27FC236}">
                <a16:creationId xmlns:a16="http://schemas.microsoft.com/office/drawing/2014/main" id="{EB69A2AB-0A4B-4B69-AFFE-C56B3845F85B}"/>
              </a:ext>
            </a:extLst>
          </p:cNvPr>
          <p:cNvPicPr>
            <a:picLocks noChangeAspect="1"/>
          </p:cNvPicPr>
          <p:nvPr/>
        </p:nvPicPr>
        <p:blipFill>
          <a:blip r:embed="rId4">
            <a:extLst>
              <a:ext uri="{28A0092B-C50C-407E-A947-70E740481C1C}">
                <a14:useLocalDpi xmlns:a14="http://schemas.microsoft.com/office/drawing/2010/main" val="0"/>
              </a:ext>
            </a:extLst>
          </a:blip>
          <a:srcRect l="2646" r="2646"/>
          <a:stretch>
            <a:fillRect/>
          </a:stretch>
        </p:blipFill>
        <p:spPr>
          <a:xfrm>
            <a:off x="-1427402" y="343324"/>
            <a:ext cx="24524433" cy="13715107"/>
          </a:xfrm>
          <a:solidFill>
            <a:schemeClr val="bg1">
              <a:lumMod val="50000"/>
            </a:schemeClr>
          </a:solidFill>
        </p:spPr>
      </p:pic>
    </p:spTree>
    <p:extLst>
      <p:ext uri="{BB962C8B-B14F-4D97-AF65-F5344CB8AC3E}">
        <p14:creationId xmlns:p14="http://schemas.microsoft.com/office/powerpoint/2010/main" val="23793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fade">
                                      <p:cBhvr>
                                        <p:cTn id="2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4" grpId="0" build="p"/>
      <p:bldP spid="22" grpId="0"/>
      <p:bldP spid="25" grpId="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F1D7CD-8A25-462A-A522-A5827FA415CB}"/>
              </a:ext>
            </a:extLst>
          </p:cNvPr>
          <p:cNvSpPr/>
          <p:nvPr/>
        </p:nvSpPr>
        <p:spPr>
          <a:xfrm>
            <a:off x="543462" y="4899827"/>
            <a:ext cx="23251422" cy="1938864"/>
          </a:xfrm>
          <a:prstGeom prst="rect">
            <a:avLst/>
          </a:prstGeom>
        </p:spPr>
        <p:txBody>
          <a:bodyPr wrap="square">
            <a:spAutoFit/>
          </a:bodyPr>
          <a:lstStyle/>
          <a:p>
            <a:pPr algn="ctr"/>
            <a:r>
              <a:rPr lang="hr-HR" sz="11999" b="1" dirty="0">
                <a:solidFill>
                  <a:srgbClr val="3D3D3D"/>
                </a:solidFill>
                <a:latin typeface="Crosig Sans Lt" pitchFamily="2" charset="0"/>
                <a:ea typeface="Crosig Sans Lt" pitchFamily="2" charset="0"/>
              </a:rPr>
              <a:t>Hvala na pažnji</a:t>
            </a:r>
            <a:endParaRPr lang="hr-HR" sz="11999" dirty="0">
              <a:solidFill>
                <a:srgbClr val="3D3D3D"/>
              </a:solidFill>
              <a:latin typeface="Crosig Sans Lt" pitchFamily="2" charset="0"/>
              <a:ea typeface="Crosig Sans Lt" pitchFamily="2" charset="0"/>
            </a:endParaRPr>
          </a:p>
        </p:txBody>
      </p:sp>
      <p:sp>
        <p:nvSpPr>
          <p:cNvPr id="5" name="Rectangle 4">
            <a:extLst>
              <a:ext uri="{FF2B5EF4-FFF2-40B4-BE49-F238E27FC236}">
                <a16:creationId xmlns:a16="http://schemas.microsoft.com/office/drawing/2014/main" id="{90C06DEE-0756-4F12-A4E5-0BC11333A987}"/>
              </a:ext>
            </a:extLst>
          </p:cNvPr>
          <p:cNvSpPr/>
          <p:nvPr/>
        </p:nvSpPr>
        <p:spPr>
          <a:xfrm>
            <a:off x="365672" y="10985232"/>
            <a:ext cx="23251422" cy="1323439"/>
          </a:xfrm>
          <a:prstGeom prst="rect">
            <a:avLst/>
          </a:prstGeom>
        </p:spPr>
        <p:txBody>
          <a:bodyPr wrap="square">
            <a:spAutoFit/>
          </a:bodyPr>
          <a:lstStyle/>
          <a:p>
            <a:pPr algn="ctr"/>
            <a:r>
              <a:rPr lang="hr-HR" sz="8000" dirty="0">
                <a:hlinkClick r:id="rId2"/>
              </a:rPr>
              <a:t>Daniel Bara, </a:t>
            </a:r>
            <a:r>
              <a:rPr lang="hr-HR" sz="8000" dirty="0" err="1">
                <a:hlinkClick r:id="rId2"/>
              </a:rPr>
              <a:t>Ph.D</a:t>
            </a:r>
            <a:r>
              <a:rPr lang="hr-HR" sz="8000" dirty="0">
                <a:hlinkClick r:id="rId2"/>
              </a:rPr>
              <a:t>. | LinkedIn</a:t>
            </a:r>
            <a:endParaRPr lang="hr-HR" sz="8000" dirty="0">
              <a:solidFill>
                <a:srgbClr val="3D3D3D"/>
              </a:solidFill>
              <a:latin typeface="Crosig Sans Lt" pitchFamily="2" charset="0"/>
              <a:ea typeface="Crosig Sans Lt" pitchFamily="2" charset="0"/>
            </a:endParaRPr>
          </a:p>
        </p:txBody>
      </p:sp>
    </p:spTree>
    <p:extLst>
      <p:ext uri="{BB962C8B-B14F-4D97-AF65-F5344CB8AC3E}">
        <p14:creationId xmlns:p14="http://schemas.microsoft.com/office/powerpoint/2010/main" val="333140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a:xfrm>
            <a:off x="1885437" y="1341478"/>
            <a:ext cx="8585918" cy="4297402"/>
          </a:xfrm>
        </p:spPr>
        <p:txBody>
          <a:bodyPr vert="horz" lIns="182868" tIns="91434" rIns="182868" bIns="91434" rtlCol="0" anchor="t">
            <a:normAutofit/>
          </a:bodyPr>
          <a:lstStyle/>
          <a:p>
            <a:pPr algn="l"/>
            <a:r>
              <a:rPr lang="en-US" sz="6000" dirty="0"/>
              <a:t>KARAKTERISTIKE DIGITALNOG IDENTITETA</a:t>
            </a:r>
          </a:p>
        </p:txBody>
      </p:sp>
      <p:pic>
        <p:nvPicPr>
          <p:cNvPr id="10" name="Picture Placeholder 5">
            <a:extLst>
              <a:ext uri="{FF2B5EF4-FFF2-40B4-BE49-F238E27FC236}">
                <a16:creationId xmlns:a16="http://schemas.microsoft.com/office/drawing/2014/main" id="{E8210A6D-EDB7-4B56-A35C-1B1E18C36EFA}"/>
              </a:ext>
            </a:extLst>
          </p:cNvPr>
          <p:cNvPicPr>
            <a:picLocks noChangeAspect="1"/>
          </p:cNvPicPr>
          <p:nvPr/>
        </p:nvPicPr>
        <p:blipFill rotWithShape="1">
          <a:blip r:embed="rId2">
            <a:extLst>
              <a:ext uri="{28A0092B-C50C-407E-A947-70E740481C1C}">
                <a14:useLocalDpi xmlns:a14="http://schemas.microsoft.com/office/drawing/2010/main" val="0"/>
              </a:ext>
            </a:extLst>
          </a:blip>
          <a:srcRect t="6406" b="6406"/>
          <a:stretch/>
        </p:blipFill>
        <p:spPr>
          <a:xfrm>
            <a:off x="2" y="6210345"/>
            <a:ext cx="12896008" cy="750520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solidFill>
            <a:schemeClr val="bg1">
              <a:lumMod val="50000"/>
            </a:schemeClr>
          </a:solidFill>
        </p:spPr>
      </p:pic>
      <p:sp>
        <p:nvSpPr>
          <p:cNvPr id="9" name="Text Placeholder 8"/>
          <p:cNvSpPr>
            <a:spLocks noGrp="1"/>
          </p:cNvSpPr>
          <p:nvPr>
            <p:ph type="body" idx="13"/>
          </p:nvPr>
        </p:nvSpPr>
        <p:spPr>
          <a:xfrm>
            <a:off x="13130944" y="660804"/>
            <a:ext cx="11240462" cy="12495986"/>
          </a:xfrm>
        </p:spPr>
        <p:txBody>
          <a:bodyPr vert="horz" lIns="182868" tIns="91434" rIns="182868" bIns="91434" rtlCol="0" anchor="t">
            <a:normAutofit/>
          </a:bodyPr>
          <a:lstStyle/>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proteže se izvan fizičkih značajki</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omiljena hrana, vrsta automobila koji vozite, trenutna adresa pošte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korisnička imena i zaporke za sve vaše online račune,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povijest pretraživanja,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postove društvenih medija,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digitalne fotografije,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skenirane slike putovnice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digitalni identiteti lako se iskorištavaju i vrlo su profitabilni. </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cijela je industrija izrasla s jedinom svrhom da smislimo tragove podataka koje ostavljamo na mreži</a:t>
            </a:r>
          </a:p>
          <a:p>
            <a:pPr marL="685766" indent="-457177" algn="l">
              <a:lnSpc>
                <a:spcPct val="110000"/>
              </a:lnSpc>
              <a:spcBef>
                <a:spcPts val="0"/>
              </a:spcBef>
              <a:buFont typeface="Arial" panose="020B0604020202020204" pitchFamily="34" charset="0"/>
              <a:buChar char="•"/>
            </a:pPr>
            <a:r>
              <a:rPr lang="hr-HR" kern="0" spc="0" dirty="0">
                <a:solidFill>
                  <a:schemeClr val="tx1"/>
                </a:solidFill>
                <a:latin typeface="Crosig Sans Lt" pitchFamily="2" charset="0"/>
                <a:ea typeface="Crosig Sans Lt" pitchFamily="2" charset="0"/>
              </a:rPr>
              <a:t>sve ove informacije zauvijek su povezane s našim internetskim identitetom, a nemamo pravo glasa što će se dogoditi s tim podacima nakon što odu iz naše ruke.</a:t>
            </a:r>
          </a:p>
        </p:txBody>
      </p:sp>
      <p:sp>
        <p:nvSpPr>
          <p:cNvPr id="3" name="Footer Placeholder 2">
            <a:extLst>
              <a:ext uri="{FF2B5EF4-FFF2-40B4-BE49-F238E27FC236}">
                <a16:creationId xmlns:a16="http://schemas.microsoft.com/office/drawing/2014/main" id="{6F5A9FF5-7F76-43F9-8EBE-606AC1E2C553}"/>
              </a:ext>
            </a:extLst>
          </p:cNvPr>
          <p:cNvSpPr>
            <a:spLocks noGrp="1"/>
          </p:cNvSpPr>
          <p:nvPr>
            <p:ph type="ftr" sz="quarter" idx="16"/>
          </p:nvPr>
        </p:nvSpPr>
        <p:spPr/>
        <p:txBody>
          <a:bodyPr/>
          <a:lstStyle/>
          <a:p>
            <a:pPr>
              <a:spcAft>
                <a:spcPts val="1200"/>
              </a:spcAft>
            </a:pPr>
            <a:endParaRPr lang="en-US" dirty="0"/>
          </a:p>
        </p:txBody>
      </p:sp>
    </p:spTree>
    <p:extLst>
      <p:ext uri="{BB962C8B-B14F-4D97-AF65-F5344CB8AC3E}">
        <p14:creationId xmlns:p14="http://schemas.microsoft.com/office/powerpoint/2010/main" val="26165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50"/>
                                        <p:tgtEl>
                                          <p:spTgt spid="9">
                                            <p:txEl>
                                              <p:pRg st="0" end="0"/>
                                            </p:txEl>
                                          </p:spTgt>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250"/>
                                        <p:tgtEl>
                                          <p:spTgt spid="9">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50"/>
                                        <p:tgtEl>
                                          <p:spTgt spid="9">
                                            <p:txEl>
                                              <p:pRg st="2" end="2"/>
                                            </p:txEl>
                                          </p:spTgt>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250"/>
                                        <p:tgtEl>
                                          <p:spTgt spid="9">
                                            <p:txEl>
                                              <p:pRg st="3" end="3"/>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250"/>
                                        <p:tgtEl>
                                          <p:spTgt spid="9">
                                            <p:txEl>
                                              <p:pRg st="4" end="4"/>
                                            </p:txEl>
                                          </p:spTgt>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250"/>
                                        <p:tgtEl>
                                          <p:spTgt spid="9">
                                            <p:txEl>
                                              <p:pRg st="5" end="5"/>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250"/>
                                        <p:tgtEl>
                                          <p:spTgt spid="9">
                                            <p:txEl>
                                              <p:pRg st="6" end="6"/>
                                            </p:txEl>
                                          </p:spTgt>
                                        </p:tgtEl>
                                      </p:cBhvr>
                                    </p:animEffect>
                                  </p:childTnLst>
                                </p:cTn>
                              </p:par>
                            </p:childTnLst>
                          </p:cTn>
                        </p:par>
                        <p:par>
                          <p:cTn id="39" fill="hold">
                            <p:stCondLst>
                              <p:cond delay="2250"/>
                            </p:stCondLst>
                            <p:childTnLst>
                              <p:par>
                                <p:cTn id="40" presetID="10" presetClass="entr" presetSubtype="0" fill="hold" grpId="0" nodeType="after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50"/>
                                        <p:tgtEl>
                                          <p:spTgt spid="9">
                                            <p:txEl>
                                              <p:pRg st="7" end="7"/>
                                            </p:txEl>
                                          </p:spTgt>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250"/>
                                        <p:tgtEl>
                                          <p:spTgt spid="9">
                                            <p:txEl>
                                              <p:pRg st="8" end="8"/>
                                            </p:txEl>
                                          </p:spTgt>
                                        </p:tgtEl>
                                      </p:cBhvr>
                                    </p:animEffect>
                                  </p:childTnLst>
                                </p:cTn>
                              </p:par>
                            </p:childTnLst>
                          </p:cTn>
                        </p:par>
                        <p:par>
                          <p:cTn id="47" fill="hold">
                            <p:stCondLst>
                              <p:cond delay="2750"/>
                            </p:stCondLst>
                            <p:childTnLst>
                              <p:par>
                                <p:cTn id="48" presetID="10" presetClass="entr" presetSubtype="0" fill="hold" grpId="0" nodeType="after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animEffect transition="in" filter="fade">
                                      <p:cBhvr>
                                        <p:cTn id="50" dur="25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6"/>
          <p:cNvSpPr txBox="1">
            <a:spLocks/>
          </p:cNvSpPr>
          <p:nvPr/>
        </p:nvSpPr>
        <p:spPr>
          <a:xfrm>
            <a:off x="16509819" y="12901514"/>
            <a:ext cx="2189605" cy="730202"/>
          </a:xfrm>
          <a:prstGeom prst="rect">
            <a:avLst/>
          </a:prstGeom>
        </p:spPr>
        <p:txBody>
          <a:bodyPr vert="horz" lIns="182868" tIns="91434" rIns="182868" bIns="9143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6944D2-A92F-A84C-A2A8-1BB20EF1D75F}" type="slidenum">
              <a:rPr lang="en-US" sz="1600">
                <a:solidFill>
                  <a:schemeClr val="bg1">
                    <a:lumMod val="85000"/>
                  </a:schemeClr>
                </a:solidFill>
                <a:latin typeface="Crosig Reg" pitchFamily="50" charset="0"/>
              </a:rPr>
              <a:pPr/>
              <a:t>12</a:t>
            </a:fld>
            <a:endParaRPr lang="en-US" sz="1600">
              <a:solidFill>
                <a:schemeClr val="bg1">
                  <a:lumMod val="85000"/>
                </a:schemeClr>
              </a:solidFill>
              <a:latin typeface="Crosig Reg" pitchFamily="50" charset="0"/>
            </a:endParaRPr>
          </a:p>
        </p:txBody>
      </p:sp>
      <p:sp>
        <p:nvSpPr>
          <p:cNvPr id="4" name="Title 1">
            <a:extLst>
              <a:ext uri="{FF2B5EF4-FFF2-40B4-BE49-F238E27FC236}">
                <a16:creationId xmlns:a16="http://schemas.microsoft.com/office/drawing/2014/main" id="{BFC472DF-F484-436F-97CF-713206174AAC}"/>
              </a:ext>
            </a:extLst>
          </p:cNvPr>
          <p:cNvSpPr txBox="1">
            <a:spLocks/>
          </p:cNvSpPr>
          <p:nvPr/>
        </p:nvSpPr>
        <p:spPr>
          <a:xfrm>
            <a:off x="1592411" y="3437457"/>
            <a:ext cx="21197590" cy="5411575"/>
          </a:xfrm>
          <a:prstGeom prst="rect">
            <a:avLst/>
          </a:prstGeom>
        </p:spPr>
        <p:txBody>
          <a:bodyPr vert="horz" lIns="0" tIns="0" rIns="0" bIns="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hr-HR" sz="34400" b="1" dirty="0">
                <a:solidFill>
                  <a:srgbClr val="002060"/>
                </a:solidFill>
                <a:latin typeface="Crosig Reg" pitchFamily="50" charset="0"/>
              </a:rPr>
              <a:t>GDPR</a:t>
            </a:r>
          </a:p>
        </p:txBody>
      </p:sp>
    </p:spTree>
    <p:extLst>
      <p:ext uri="{BB962C8B-B14F-4D97-AF65-F5344CB8AC3E}">
        <p14:creationId xmlns:p14="http://schemas.microsoft.com/office/powerpoint/2010/main" val="184584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968370" y="6304862"/>
            <a:ext cx="8429577" cy="47971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ctr"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defTabSz="1828709">
              <a:spcBef>
                <a:spcPct val="0"/>
              </a:spcBef>
              <a:spcAft>
                <a:spcPts val="1200"/>
              </a:spcAft>
            </a:pPr>
            <a:r>
              <a:rPr lang="en-US" altLang="sr-Latn-RS" sz="8800" dirty="0" err="1">
                <a:solidFill>
                  <a:schemeClr val="tx1"/>
                </a:solidFill>
                <a:latin typeface="+mj-lt"/>
                <a:ea typeface="+mj-ea"/>
                <a:cs typeface="+mj-cs"/>
              </a:rPr>
              <a:t>Zašto</a:t>
            </a:r>
            <a:r>
              <a:rPr lang="en-US" altLang="sr-Latn-RS" sz="8800" dirty="0">
                <a:solidFill>
                  <a:schemeClr val="tx1"/>
                </a:solidFill>
                <a:latin typeface="+mj-lt"/>
                <a:ea typeface="+mj-ea"/>
                <a:cs typeface="+mj-cs"/>
              </a:rPr>
              <a:t> GDPR?</a:t>
            </a:r>
          </a:p>
        </p:txBody>
      </p:sp>
      <p:pic>
        <p:nvPicPr>
          <p:cNvPr id="24" name="Picture 23">
            <a:extLst>
              <a:ext uri="{FF2B5EF4-FFF2-40B4-BE49-F238E27FC236}">
                <a16:creationId xmlns:a16="http://schemas.microsoft.com/office/drawing/2014/main" id="{55C4FAE2-AC65-4860-B030-C6BB309CB97C}"/>
              </a:ext>
            </a:extLst>
          </p:cNvPr>
          <p:cNvPicPr>
            <a:picLocks noChangeAspect="1"/>
          </p:cNvPicPr>
          <p:nvPr/>
        </p:nvPicPr>
        <p:blipFill>
          <a:blip r:embed="rId2" cstate="print"/>
          <a:stretch>
            <a:fillRect/>
          </a:stretch>
        </p:blipFill>
        <p:spPr>
          <a:xfrm>
            <a:off x="2317760" y="1107281"/>
            <a:ext cx="19749232" cy="3016588"/>
          </a:xfrm>
          <a:prstGeom prst="rect">
            <a:avLst/>
          </a:prstGeom>
        </p:spPr>
      </p:pic>
      <p:sp>
        <p:nvSpPr>
          <p:cNvPr id="20" name="Content Placeholder 2"/>
          <p:cNvSpPr>
            <a:spLocks noGrp="1"/>
          </p:cNvSpPr>
          <p:nvPr>
            <p:ph idx="1"/>
          </p:nvPr>
        </p:nvSpPr>
        <p:spPr>
          <a:xfrm>
            <a:off x="9695647" y="5236545"/>
            <a:ext cx="14223072" cy="6933749"/>
          </a:xfrm>
        </p:spPr>
        <p:txBody>
          <a:bodyPr vert="horz" lIns="182868" tIns="91434" rIns="182868" bIns="91434" rtlCol="0" anchor="ctr">
            <a:normAutofit/>
          </a:bodyPr>
          <a:lstStyle/>
          <a:p>
            <a:pPr>
              <a:defRPr/>
            </a:pPr>
            <a:r>
              <a:rPr lang="hr-HR" sz="5600" dirty="0"/>
              <a:t>Zaštita pojedinaca s obzirom na obradu osobnih podataka temeljno je pravo. </a:t>
            </a:r>
          </a:p>
          <a:p>
            <a:pPr>
              <a:defRPr/>
            </a:pPr>
            <a:r>
              <a:rPr lang="hr-HR" sz="5600" dirty="0"/>
              <a:t>Člankom 8. stavkom 1. Povelje Europske unije o temeljnim pravima („Povelja”) te člankom 16. stavkom 1. Ugovora o funkcioniranju Europske unije (UFEU) utvrđuje se da </a:t>
            </a:r>
            <a:r>
              <a:rPr lang="hr-HR" sz="5600" i="1" dirty="0"/>
              <a:t>svatko ima pravo na zaštitu svojih osobnih podataka</a:t>
            </a:r>
            <a:r>
              <a:rPr lang="hr-HR" sz="5600" dirty="0"/>
              <a:t>.</a:t>
            </a:r>
          </a:p>
        </p:txBody>
      </p:sp>
    </p:spTree>
    <p:extLst>
      <p:ext uri="{BB962C8B-B14F-4D97-AF65-F5344CB8AC3E}">
        <p14:creationId xmlns:p14="http://schemas.microsoft.com/office/powerpoint/2010/main" val="44400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52A63D-FF35-409D-AB2E-B802144B3BB7}"/>
              </a:ext>
            </a:extLst>
          </p:cNvPr>
          <p:cNvSpPr txBox="1">
            <a:spLocks/>
          </p:cNvSpPr>
          <p:nvPr/>
        </p:nvSpPr>
        <p:spPr bwMode="auto">
          <a:xfrm>
            <a:off x="1399336" y="496490"/>
            <a:ext cx="14126522" cy="23182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ctr"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defTabSz="1828709">
              <a:spcBef>
                <a:spcPct val="0"/>
              </a:spcBef>
              <a:spcAft>
                <a:spcPts val="1200"/>
              </a:spcAft>
            </a:pPr>
            <a:r>
              <a:rPr lang="en-US" altLang="sr-Latn-RS" sz="8000" dirty="0" err="1">
                <a:solidFill>
                  <a:srgbClr val="002060"/>
                </a:solidFill>
                <a:latin typeface="+mj-lt"/>
                <a:ea typeface="+mj-ea"/>
                <a:cs typeface="+mj-cs"/>
              </a:rPr>
              <a:t>Zašto</a:t>
            </a:r>
            <a:r>
              <a:rPr lang="en-US" altLang="sr-Latn-RS" sz="8000" dirty="0">
                <a:solidFill>
                  <a:srgbClr val="002060"/>
                </a:solidFill>
                <a:latin typeface="+mj-lt"/>
                <a:ea typeface="+mj-ea"/>
                <a:cs typeface="+mj-cs"/>
              </a:rPr>
              <a:t> GDPR?</a:t>
            </a:r>
          </a:p>
        </p:txBody>
      </p:sp>
      <p:pic>
        <p:nvPicPr>
          <p:cNvPr id="921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29847" y="2799991"/>
            <a:ext cx="9522718" cy="8903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1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86F931-48FE-4004-9B2A-9A1CFDD2FF78}"/>
              </a:ext>
            </a:extLst>
          </p:cNvPr>
          <p:cNvSpPr txBox="1">
            <a:spLocks/>
          </p:cNvSpPr>
          <p:nvPr/>
        </p:nvSpPr>
        <p:spPr bwMode="auto">
          <a:xfrm>
            <a:off x="1092631" y="867481"/>
            <a:ext cx="22278257" cy="18607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b"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algn="ctr" defTabSz="1828709">
              <a:spcBef>
                <a:spcPct val="0"/>
              </a:spcBef>
              <a:spcAft>
                <a:spcPts val="1200"/>
              </a:spcAft>
            </a:pPr>
            <a:r>
              <a:rPr lang="en-US" altLang="sr-Latn-RS" sz="10799" dirty="0" err="1">
                <a:solidFill>
                  <a:srgbClr val="002060"/>
                </a:solidFill>
                <a:latin typeface="+mj-lt"/>
                <a:ea typeface="+mj-ea"/>
                <a:cs typeface="+mj-cs"/>
              </a:rPr>
              <a:t>Zašto</a:t>
            </a:r>
            <a:r>
              <a:rPr lang="en-US" altLang="sr-Latn-RS" sz="10799" dirty="0">
                <a:solidFill>
                  <a:srgbClr val="002060"/>
                </a:solidFill>
                <a:latin typeface="+mj-lt"/>
                <a:ea typeface="+mj-ea"/>
                <a:cs typeface="+mj-cs"/>
              </a:rPr>
              <a:t> GDPR?</a:t>
            </a:r>
          </a:p>
        </p:txBody>
      </p:sp>
      <p:pic>
        <p:nvPicPr>
          <p:cNvPr id="1024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3091" y="5127724"/>
            <a:ext cx="10911124" cy="7446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89307" y="6147015"/>
            <a:ext cx="10911124" cy="54082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9F2D42-F84F-4573-8F38-A64EFAF1840C}"/>
              </a:ext>
            </a:extLst>
          </p:cNvPr>
          <p:cNvSpPr txBox="1">
            <a:spLocks/>
          </p:cNvSpPr>
          <p:nvPr/>
        </p:nvSpPr>
        <p:spPr bwMode="auto">
          <a:xfrm>
            <a:off x="1092631" y="867481"/>
            <a:ext cx="22278257" cy="18607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b"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algn="ctr" defTabSz="1828709">
              <a:spcBef>
                <a:spcPct val="0"/>
              </a:spcBef>
              <a:spcAft>
                <a:spcPts val="1200"/>
              </a:spcAft>
            </a:pPr>
            <a:r>
              <a:rPr lang="en-US" altLang="sr-Latn-RS" sz="10799" dirty="0" err="1">
                <a:solidFill>
                  <a:srgbClr val="002060"/>
                </a:solidFill>
                <a:latin typeface="+mj-lt"/>
                <a:ea typeface="+mj-ea"/>
                <a:cs typeface="+mj-cs"/>
              </a:rPr>
              <a:t>Zašto</a:t>
            </a:r>
            <a:r>
              <a:rPr lang="en-US" altLang="sr-Latn-RS" sz="10799" dirty="0">
                <a:solidFill>
                  <a:srgbClr val="002060"/>
                </a:solidFill>
                <a:latin typeface="+mj-lt"/>
                <a:ea typeface="+mj-ea"/>
                <a:cs typeface="+mj-cs"/>
              </a:rPr>
              <a:t> GDPR?</a:t>
            </a:r>
          </a:p>
        </p:txBody>
      </p:sp>
      <p:pic>
        <p:nvPicPr>
          <p:cNvPr id="1126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3091" y="5127724"/>
            <a:ext cx="10911124" cy="74468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89307" y="6833514"/>
            <a:ext cx="10911124" cy="4035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88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500"/>
                                        <p:tgtEl>
                                          <p:spTgt spid="1126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19724C-AA01-4D03-96C0-EB5C8EE554E6}"/>
              </a:ext>
            </a:extLst>
          </p:cNvPr>
          <p:cNvSpPr txBox="1">
            <a:spLocks/>
          </p:cNvSpPr>
          <p:nvPr/>
        </p:nvSpPr>
        <p:spPr bwMode="auto">
          <a:xfrm>
            <a:off x="1399336" y="496490"/>
            <a:ext cx="14126522" cy="23182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ctr"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defTabSz="1828709">
              <a:spcBef>
                <a:spcPct val="0"/>
              </a:spcBef>
              <a:spcAft>
                <a:spcPts val="1200"/>
              </a:spcAft>
            </a:pPr>
            <a:r>
              <a:rPr lang="en-US" altLang="sr-Latn-RS" sz="8000" dirty="0" err="1">
                <a:solidFill>
                  <a:srgbClr val="002060"/>
                </a:solidFill>
                <a:latin typeface="+mj-lt"/>
                <a:ea typeface="+mj-ea"/>
                <a:cs typeface="+mj-cs"/>
              </a:rPr>
              <a:t>Zašto</a:t>
            </a:r>
            <a:r>
              <a:rPr lang="en-US" altLang="sr-Latn-RS" sz="8000" dirty="0">
                <a:solidFill>
                  <a:srgbClr val="002060"/>
                </a:solidFill>
                <a:latin typeface="+mj-lt"/>
                <a:ea typeface="+mj-ea"/>
                <a:cs typeface="+mj-cs"/>
              </a:rPr>
              <a:t> GDPR?</a:t>
            </a:r>
          </a:p>
        </p:txBody>
      </p:sp>
      <p:pic>
        <p:nvPicPr>
          <p:cNvPr id="12291"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08054" y="3932777"/>
            <a:ext cx="12366305" cy="8903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2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119BB36-857F-4890-B644-24049BE69A63}"/>
              </a:ext>
            </a:extLst>
          </p:cNvPr>
          <p:cNvSpPr txBox="1">
            <a:spLocks/>
          </p:cNvSpPr>
          <p:nvPr/>
        </p:nvSpPr>
        <p:spPr bwMode="auto">
          <a:xfrm>
            <a:off x="1399336" y="496490"/>
            <a:ext cx="14126522" cy="23182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numCol="1" rtlCol="0" anchor="ctr" anchorCtr="0" compatLnSpc="1">
            <a:prstTxWarp prst="textNoShape">
              <a:avLst/>
            </a:prstTxWarp>
            <a:normAutofit/>
          </a:bodyPr>
          <a:lstStyle>
            <a:defPPr>
              <a:defRPr lang="en-US"/>
            </a:defPPr>
            <a:lvl1pPr lvl="0" indent="0" defTabSz="457322" fontAlgn="base">
              <a:lnSpc>
                <a:spcPct val="90000"/>
              </a:lnSpc>
              <a:spcBef>
                <a:spcPts val="0"/>
              </a:spcBef>
              <a:spcAft>
                <a:spcPct val="0"/>
              </a:spcAft>
              <a:defRPr sz="3600" b="1">
                <a:solidFill>
                  <a:srgbClr val="004077"/>
                </a:solidFill>
                <a:latin typeface="Crosig Sans Med" pitchFamily="2" charset="0"/>
                <a:ea typeface="Crosig Sans Med" pitchFamily="2" charset="0"/>
                <a:cs typeface="TeleGrotesk Headline Ultra" pitchFamily="2" charset="0"/>
              </a:defRPr>
            </a:lvl1pPr>
            <a:lvl2pPr defTabSz="576226" fontAlgn="base">
              <a:lnSpc>
                <a:spcPct val="90000"/>
              </a:lnSpc>
              <a:spcBef>
                <a:spcPct val="0"/>
              </a:spcBef>
              <a:spcAft>
                <a:spcPct val="0"/>
              </a:spcAft>
              <a:defRPr sz="3700">
                <a:solidFill>
                  <a:schemeClr val="tx2"/>
                </a:solidFill>
                <a:latin typeface="Tele-GroteskUlt" pitchFamily="2" charset="0"/>
              </a:defRPr>
            </a:lvl2pPr>
            <a:lvl3pPr defTabSz="576226" fontAlgn="base">
              <a:lnSpc>
                <a:spcPct val="90000"/>
              </a:lnSpc>
              <a:spcBef>
                <a:spcPct val="0"/>
              </a:spcBef>
              <a:spcAft>
                <a:spcPct val="0"/>
              </a:spcAft>
              <a:defRPr sz="3700">
                <a:solidFill>
                  <a:schemeClr val="tx2"/>
                </a:solidFill>
                <a:latin typeface="Tele-GroteskUlt" pitchFamily="2" charset="0"/>
              </a:defRPr>
            </a:lvl3pPr>
            <a:lvl4pPr defTabSz="576226" fontAlgn="base">
              <a:lnSpc>
                <a:spcPct val="90000"/>
              </a:lnSpc>
              <a:spcBef>
                <a:spcPct val="0"/>
              </a:spcBef>
              <a:spcAft>
                <a:spcPct val="0"/>
              </a:spcAft>
              <a:defRPr sz="3700">
                <a:solidFill>
                  <a:schemeClr val="tx2"/>
                </a:solidFill>
                <a:latin typeface="Tele-GroteskUlt" pitchFamily="2" charset="0"/>
              </a:defRPr>
            </a:lvl4pPr>
            <a:lvl5pPr defTabSz="576226" fontAlgn="base">
              <a:lnSpc>
                <a:spcPct val="90000"/>
              </a:lnSpc>
              <a:spcBef>
                <a:spcPct val="0"/>
              </a:spcBef>
              <a:spcAft>
                <a:spcPct val="0"/>
              </a:spcAft>
              <a:defRPr sz="3700">
                <a:solidFill>
                  <a:schemeClr val="tx2"/>
                </a:solidFill>
                <a:latin typeface="Tele-GroteskUlt" pitchFamily="2" charset="0"/>
              </a:defRPr>
            </a:lvl5pPr>
            <a:lvl6pPr marL="457171" defTabSz="576226" fontAlgn="base">
              <a:lnSpc>
                <a:spcPct val="90000"/>
              </a:lnSpc>
              <a:spcBef>
                <a:spcPct val="0"/>
              </a:spcBef>
              <a:spcAft>
                <a:spcPct val="0"/>
              </a:spcAft>
              <a:defRPr sz="3700">
                <a:solidFill>
                  <a:schemeClr val="tx2"/>
                </a:solidFill>
                <a:latin typeface="Tele-GroteskUlt" pitchFamily="2" charset="0"/>
              </a:defRPr>
            </a:lvl6pPr>
            <a:lvl7pPr marL="914342" defTabSz="576226" fontAlgn="base">
              <a:lnSpc>
                <a:spcPct val="90000"/>
              </a:lnSpc>
              <a:spcBef>
                <a:spcPct val="0"/>
              </a:spcBef>
              <a:spcAft>
                <a:spcPct val="0"/>
              </a:spcAft>
              <a:defRPr sz="3700">
                <a:solidFill>
                  <a:schemeClr val="tx2"/>
                </a:solidFill>
                <a:latin typeface="Tele-GroteskUlt" pitchFamily="2" charset="0"/>
              </a:defRPr>
            </a:lvl7pPr>
            <a:lvl8pPr marL="1371513" defTabSz="576226" fontAlgn="base">
              <a:lnSpc>
                <a:spcPct val="90000"/>
              </a:lnSpc>
              <a:spcBef>
                <a:spcPct val="0"/>
              </a:spcBef>
              <a:spcAft>
                <a:spcPct val="0"/>
              </a:spcAft>
              <a:defRPr sz="3700">
                <a:solidFill>
                  <a:schemeClr val="tx2"/>
                </a:solidFill>
                <a:latin typeface="Tele-GroteskUlt" pitchFamily="2" charset="0"/>
              </a:defRPr>
            </a:lvl8pPr>
            <a:lvl9pPr marL="1828683" defTabSz="576226" fontAlgn="base">
              <a:lnSpc>
                <a:spcPct val="90000"/>
              </a:lnSpc>
              <a:spcBef>
                <a:spcPct val="0"/>
              </a:spcBef>
              <a:spcAft>
                <a:spcPct val="0"/>
              </a:spcAft>
              <a:defRPr sz="3700">
                <a:solidFill>
                  <a:schemeClr val="tx2"/>
                </a:solidFill>
                <a:latin typeface="Tele-GroteskUlt" pitchFamily="2" charset="0"/>
              </a:defRPr>
            </a:lvl9pPr>
          </a:lstStyle>
          <a:p>
            <a:pPr defTabSz="1828709">
              <a:spcBef>
                <a:spcPct val="0"/>
              </a:spcBef>
              <a:spcAft>
                <a:spcPts val="1200"/>
              </a:spcAft>
            </a:pPr>
            <a:r>
              <a:rPr lang="en-US" altLang="sr-Latn-RS" sz="8000" dirty="0" err="1">
                <a:solidFill>
                  <a:srgbClr val="002060"/>
                </a:solidFill>
                <a:latin typeface="+mj-lt"/>
                <a:ea typeface="+mj-ea"/>
                <a:cs typeface="+mj-cs"/>
              </a:rPr>
              <a:t>Zašto</a:t>
            </a:r>
            <a:r>
              <a:rPr lang="en-US" altLang="sr-Latn-RS" sz="8000" dirty="0">
                <a:solidFill>
                  <a:srgbClr val="002060"/>
                </a:solidFill>
                <a:latin typeface="+mj-lt"/>
                <a:ea typeface="+mj-ea"/>
                <a:cs typeface="+mj-cs"/>
              </a:rPr>
              <a:t> GDPR?</a:t>
            </a:r>
          </a:p>
        </p:txBody>
      </p:sp>
      <p:pic>
        <p:nvPicPr>
          <p:cNvPr id="13315"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44682" y="3932777"/>
            <a:ext cx="9893044" cy="8903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1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nfographic: What Happens in an Internet Minute in 2019?">
            <a:extLst>
              <a:ext uri="{FF2B5EF4-FFF2-40B4-BE49-F238E27FC236}">
                <a16:creationId xmlns:a16="http://schemas.microsoft.com/office/drawing/2014/main" id="{EA2100FD-E5A7-47A6-87D3-AC5C40D3B4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00" r="-2" b="9254"/>
          <a:stretch/>
        </p:blipFill>
        <p:spPr bwMode="auto">
          <a:xfrm>
            <a:off x="1286850" y="1370719"/>
            <a:ext cx="10582643" cy="10974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Happen in an Internet Minute - Bond High Plus">
            <a:extLst>
              <a:ext uri="{FF2B5EF4-FFF2-40B4-BE49-F238E27FC236}">
                <a16:creationId xmlns:a16="http://schemas.microsoft.com/office/drawing/2014/main" id="{CC5B2474-0277-4E0F-91E6-F07A74966E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74" b="2"/>
          <a:stretch/>
        </p:blipFill>
        <p:spPr bwMode="auto">
          <a:xfrm>
            <a:off x="12512916" y="1370668"/>
            <a:ext cx="10582645" cy="1097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3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descr="Accent squares:  white open shape, shaded green block, and white block with text placeholder.">
            <a:extLst>
              <a:ext uri="{FF2B5EF4-FFF2-40B4-BE49-F238E27FC236}">
                <a16:creationId xmlns:a16="http://schemas.microsoft.com/office/drawing/2014/main" id="{1101DF86-6B00-49D3-9EFB-456055F79899}"/>
              </a:ext>
            </a:extLst>
          </p:cNvPr>
          <p:cNvGrpSpPr/>
          <p:nvPr/>
        </p:nvGrpSpPr>
        <p:grpSpPr>
          <a:xfrm flipH="1" flipV="1">
            <a:off x="-1" y="444"/>
            <a:ext cx="12719350" cy="13715109"/>
            <a:chOff x="820814" y="1088572"/>
            <a:chExt cx="5339314" cy="5088391"/>
          </a:xfrm>
        </p:grpSpPr>
        <p:sp>
          <p:nvSpPr>
            <p:cNvPr id="13" name="Rectangle 12">
              <a:extLst>
                <a:ext uri="{FF2B5EF4-FFF2-40B4-BE49-F238E27FC236}">
                  <a16:creationId xmlns:a16="http://schemas.microsoft.com/office/drawing/2014/main" id="{551A06BE-4DC9-42C3-9272-4EF3E833D5F5}"/>
                </a:ext>
              </a:extLst>
            </p:cNvPr>
            <p:cNvSpPr/>
            <p:nvPr/>
          </p:nvSpPr>
          <p:spPr>
            <a:xfrm>
              <a:off x="1588129" y="2039615"/>
              <a:ext cx="4571999" cy="4137348"/>
            </a:xfrm>
            <a:prstGeom prst="rect">
              <a:avLst/>
            </a:prstGeom>
            <a:gradFill>
              <a:gsLst>
                <a:gs pos="0">
                  <a:srgbClr val="185B85"/>
                </a:gs>
                <a:gs pos="100000">
                  <a:srgbClr val="E1FDFD"/>
                </a:gs>
                <a:gs pos="50000">
                  <a:srgbClr val="A0DBF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pic>
          <p:nvPicPr>
            <p:cNvPr id="14" name="Graphic 17" descr="Open white accent square">
              <a:extLst>
                <a:ext uri="{FF2B5EF4-FFF2-40B4-BE49-F238E27FC236}">
                  <a16:creationId xmlns:a16="http://schemas.microsoft.com/office/drawing/2014/main" id="{42A4A83C-0C6B-4A7C-B582-33988B027F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5" name="Rectangle 14">
              <a:extLst>
                <a:ext uri="{FF2B5EF4-FFF2-40B4-BE49-F238E27FC236}">
                  <a16:creationId xmlns:a16="http://schemas.microsoft.com/office/drawing/2014/main" id="{6568F216-4DE5-421A-A222-041B654BB87E}"/>
                </a:ext>
              </a:extLst>
            </p:cNvPr>
            <p:cNvSpPr/>
            <p:nvPr/>
          </p:nvSpPr>
          <p:spPr>
            <a:xfrm>
              <a:off x="820814" y="1485538"/>
              <a:ext cx="4571999" cy="3817836"/>
            </a:xfrm>
            <a:prstGeom prst="rect">
              <a:avLst/>
            </a:prstGeom>
            <a:solidFill>
              <a:srgbClr val="185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gr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2312688" y="4015699"/>
            <a:ext cx="11231435" cy="8629882"/>
          </a:xfrm>
        </p:spPr>
        <p:txBody>
          <a:bodyPr>
            <a:normAutofit/>
          </a:bodyPr>
          <a:lstStyle/>
          <a:p>
            <a:r>
              <a:rPr lang="hr-HR" sz="3600">
                <a:solidFill>
                  <a:srgbClr val="E1FDFD"/>
                </a:solidFill>
                <a:latin typeface="White Rabbit" panose="00000009000000000000" pitchFamily="50" charset="0"/>
                <a:cs typeface="White Rabbit" panose="00000009000000000000" pitchFamily="50" charset="0"/>
              </a:rPr>
              <a:t>"Kvaliteta ili stanje sigurnosti - biti bez opasnosti"</a:t>
            </a:r>
          </a:p>
          <a:p>
            <a:r>
              <a:rPr lang="hr-HR" sz="3600">
                <a:solidFill>
                  <a:srgbClr val="E1FDFD"/>
                </a:solidFill>
                <a:latin typeface="White Rabbit" panose="00000009000000000000" pitchFamily="50" charset="0"/>
                <a:cs typeface="White Rabbit" panose="00000009000000000000" pitchFamily="50" charset="0"/>
              </a:rPr>
              <a:t>Uspješna organizacija treba imati voditi računa o više razina sigurnosti:</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Fizičko osiguranje</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Osobna sigurnost</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Osiguranje sigurnosti</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Sigurnost komunikacija</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Sigurnost mreže</a:t>
            </a:r>
          </a:p>
          <a:p>
            <a:pPr marL="428605" indent="-428605">
              <a:buFont typeface="Arial" panose="020B0604020202020204" pitchFamily="34" charset="0"/>
              <a:buChar char="•"/>
            </a:pPr>
            <a:r>
              <a:rPr lang="hr-HR" sz="3600" b="1">
                <a:solidFill>
                  <a:srgbClr val="E1FDFD"/>
                </a:solidFill>
                <a:latin typeface="White Rabbit" panose="00000009000000000000" pitchFamily="50" charset="0"/>
                <a:cs typeface="White Rabbit" panose="00000009000000000000" pitchFamily="50" charset="0"/>
              </a:rPr>
              <a:t>Sigurnost informacija</a:t>
            </a:r>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2312689" y="2508908"/>
            <a:ext cx="9878517" cy="1440712"/>
          </a:xfrm>
        </p:spPr>
        <p:txBody>
          <a:bodyPr>
            <a:normAutofit/>
          </a:bodyPr>
          <a:lstStyle/>
          <a:p>
            <a:r>
              <a:rPr lang="hr-HR" sz="4200" dirty="0">
                <a:solidFill>
                  <a:srgbClr val="E1FDFD"/>
                </a:solidFill>
                <a:latin typeface="Teko SemiBold" panose="02000000000000000000" pitchFamily="50" charset="0"/>
                <a:cs typeface="Teko SemiBold" panose="02000000000000000000" pitchFamily="50" charset="0"/>
              </a:rPr>
              <a:t>ŠTO JE SIGURNOST?</a:t>
            </a:r>
            <a:endParaRPr lang="en-US" sz="4200" dirty="0">
              <a:solidFill>
                <a:srgbClr val="E1FDFD"/>
              </a:solidFill>
              <a:latin typeface="Teko SemiBold" panose="02000000000000000000" pitchFamily="50" charset="0"/>
              <a:cs typeface="Teko SemiBold" panose="02000000000000000000" pitchFamily="50" charset="0"/>
            </a:endParaRPr>
          </a:p>
        </p:txBody>
      </p:sp>
    </p:spTree>
    <p:extLst>
      <p:ext uri="{BB962C8B-B14F-4D97-AF65-F5344CB8AC3E}">
        <p14:creationId xmlns:p14="http://schemas.microsoft.com/office/powerpoint/2010/main" val="276753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D45D86-4C32-4700-96A9-C53B04A77C03}"/>
              </a:ext>
            </a:extLst>
          </p:cNvPr>
          <p:cNvSpPr txBox="1">
            <a:spLocks noGrp="1"/>
          </p:cNvSpPr>
          <p:nvPr>
            <p:ph type="title"/>
          </p:nvPr>
        </p:nvSpPr>
        <p:spPr bwMode="auto">
          <a:xfrm>
            <a:off x="2509956" y="10558781"/>
            <a:ext cx="19362503" cy="14796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b" anchorCtr="0">
            <a:normAutofit/>
          </a:bodyPr>
          <a:lstStyle>
            <a:lvl1pPr>
              <a:lnSpc>
                <a:spcPct val="90000"/>
              </a:lnSpc>
              <a:spcBef>
                <a:spcPct val="0"/>
              </a:spcBef>
              <a:buNone/>
              <a:defRPr sz="3200" b="1" cap="small" baseline="0">
                <a:solidFill>
                  <a:srgbClr val="C00000"/>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sr-Latn-RS" sz="7200">
                <a:solidFill>
                  <a:schemeClr val="tx1">
                    <a:lumMod val="85000"/>
                    <a:lumOff val="15000"/>
                  </a:schemeClr>
                </a:solidFill>
                <a:latin typeface="+mj-lt"/>
              </a:rPr>
              <a:t>Zašto GDPR?</a:t>
            </a:r>
          </a:p>
        </p:txBody>
      </p:sp>
      <p:sp>
        <p:nvSpPr>
          <p:cNvPr id="4" name="Rectangle 4">
            <a:extLst>
              <a:ext uri="{FF2B5EF4-FFF2-40B4-BE49-F238E27FC236}">
                <a16:creationId xmlns:a16="http://schemas.microsoft.com/office/drawing/2014/main" id="{461A0597-0E82-4147-8061-81310A149069}"/>
              </a:ext>
            </a:extLst>
          </p:cNvPr>
          <p:cNvSpPr>
            <a:spLocks noGrp="1" noChangeArrowheads="1"/>
          </p:cNvSpPr>
          <p:nvPr>
            <p:ph idx="1"/>
          </p:nvPr>
        </p:nvSpPr>
        <p:spPr>
          <a:xfrm>
            <a:off x="4852579" y="12038446"/>
            <a:ext cx="14629446" cy="730202"/>
          </a:xfrm>
        </p:spPr>
        <p:txBody>
          <a:bodyPr vert="horz" lIns="182868" tIns="91434" rIns="182868" bIns="91434" rtlCol="0" anchor="t">
            <a:normAutofit/>
          </a:bodyPr>
          <a:lstStyle/>
          <a:p>
            <a:pPr algn="ctr"/>
            <a:r>
              <a:rPr lang="en-US" altLang="sr-Latn-RS" sz="3200">
                <a:solidFill>
                  <a:schemeClr val="tx1">
                    <a:lumMod val="85000"/>
                    <a:lumOff val="15000"/>
                  </a:schemeClr>
                </a:solidFill>
              </a:rPr>
              <a:t>17.05.2017.</a:t>
            </a:r>
          </a:p>
        </p:txBody>
      </p:sp>
      <p:pic>
        <p:nvPicPr>
          <p:cNvPr id="2" name="Picture 1"/>
          <p:cNvPicPr>
            <a:picLocks noChangeAspect="1"/>
          </p:cNvPicPr>
          <p:nvPr/>
        </p:nvPicPr>
        <p:blipFill rotWithShape="1">
          <a:blip r:embed="rId2"/>
          <a:srcRect b="22439"/>
          <a:stretch/>
        </p:blipFill>
        <p:spPr>
          <a:xfrm>
            <a:off x="40" y="467"/>
            <a:ext cx="24382371" cy="11772280"/>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8002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D45D86-4C32-4700-96A9-C53B04A77C03}"/>
              </a:ext>
            </a:extLst>
          </p:cNvPr>
          <p:cNvSpPr txBox="1">
            <a:spLocks noGrp="1"/>
          </p:cNvSpPr>
          <p:nvPr>
            <p:ph type="title"/>
          </p:nvPr>
        </p:nvSpPr>
        <p:spPr bwMode="auto">
          <a:xfrm>
            <a:off x="16305739" y="1637254"/>
            <a:ext cx="6644201" cy="59513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b" anchorCtr="0">
            <a:normAutofit/>
          </a:bodyPr>
          <a:lstStyle>
            <a:lvl1pPr>
              <a:lnSpc>
                <a:spcPct val="90000"/>
              </a:lnSpc>
              <a:spcBef>
                <a:spcPct val="0"/>
              </a:spcBef>
              <a:buNone/>
              <a:defRPr sz="3200" b="1" cap="small" baseline="0">
                <a:solidFill>
                  <a:srgbClr val="C00000"/>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altLang="sr-Latn-RS" sz="8800">
                <a:solidFill>
                  <a:schemeClr val="tx1"/>
                </a:solidFill>
                <a:latin typeface="+mj-lt"/>
              </a:rPr>
              <a:t>Zašto GDPR?</a:t>
            </a:r>
          </a:p>
        </p:txBody>
      </p:sp>
      <p:sp>
        <p:nvSpPr>
          <p:cNvPr id="4" name="Rectangle 4">
            <a:extLst>
              <a:ext uri="{FF2B5EF4-FFF2-40B4-BE49-F238E27FC236}">
                <a16:creationId xmlns:a16="http://schemas.microsoft.com/office/drawing/2014/main" id="{461A0597-0E82-4147-8061-81310A149069}"/>
              </a:ext>
            </a:extLst>
          </p:cNvPr>
          <p:cNvSpPr>
            <a:spLocks noGrp="1" noChangeArrowheads="1"/>
          </p:cNvSpPr>
          <p:nvPr>
            <p:ph idx="1"/>
          </p:nvPr>
        </p:nvSpPr>
        <p:spPr>
          <a:xfrm>
            <a:off x="16305740" y="7896248"/>
            <a:ext cx="6644199" cy="3383912"/>
          </a:xfrm>
        </p:spPr>
        <p:txBody>
          <a:bodyPr vert="horz" lIns="182868" tIns="91434" rIns="182868" bIns="91434" rtlCol="0" anchor="t">
            <a:normAutofit/>
          </a:bodyPr>
          <a:lstStyle/>
          <a:p>
            <a:r>
              <a:rPr lang="en-US" altLang="sr-Latn-RS" sz="4000"/>
              <a:t>18.06.2018.</a:t>
            </a:r>
          </a:p>
        </p:txBody>
      </p:sp>
      <p:pic>
        <p:nvPicPr>
          <p:cNvPr id="5" name="Picture 4"/>
          <p:cNvPicPr>
            <a:picLocks noChangeAspect="1"/>
          </p:cNvPicPr>
          <p:nvPr/>
        </p:nvPicPr>
        <p:blipFill>
          <a:blip r:embed="rId2"/>
          <a:stretch>
            <a:fillRect/>
          </a:stretch>
        </p:blipFill>
        <p:spPr>
          <a:xfrm>
            <a:off x="1432466" y="2948053"/>
            <a:ext cx="12872258" cy="7819895"/>
          </a:xfrm>
          <a:prstGeom prst="rect">
            <a:avLst/>
          </a:prstGeom>
        </p:spPr>
      </p:pic>
    </p:spTree>
    <p:extLst>
      <p:ext uri="{BB962C8B-B14F-4D97-AF65-F5344CB8AC3E}">
        <p14:creationId xmlns:p14="http://schemas.microsoft.com/office/powerpoint/2010/main" val="13837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D45D86-4C32-4700-96A9-C53B04A77C03}"/>
              </a:ext>
            </a:extLst>
          </p:cNvPr>
          <p:cNvSpPr txBox="1">
            <a:spLocks noGrp="1"/>
          </p:cNvSpPr>
          <p:nvPr>
            <p:ph type="title"/>
          </p:nvPr>
        </p:nvSpPr>
        <p:spPr bwMode="auto">
          <a:xfrm>
            <a:off x="1437279" y="10183308"/>
            <a:ext cx="14968599" cy="25290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ctr" anchorCtr="0">
            <a:normAutofit/>
          </a:bodyPr>
          <a:lstStyle>
            <a:lvl1pPr>
              <a:lnSpc>
                <a:spcPct val="90000"/>
              </a:lnSpc>
              <a:spcBef>
                <a:spcPct val="0"/>
              </a:spcBef>
              <a:buNone/>
              <a:defRPr sz="3200" b="1" cap="small" baseline="0">
                <a:solidFill>
                  <a:srgbClr val="C00000"/>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altLang="sr-Latn-RS" sz="9600">
                <a:solidFill>
                  <a:srgbClr val="002060"/>
                </a:solidFill>
                <a:latin typeface="+mj-lt"/>
              </a:rPr>
              <a:t>Zašto GDPR?</a:t>
            </a:r>
          </a:p>
        </p:txBody>
      </p:sp>
      <p:sp>
        <p:nvSpPr>
          <p:cNvPr id="4" name="Rectangle 4">
            <a:extLst>
              <a:ext uri="{FF2B5EF4-FFF2-40B4-BE49-F238E27FC236}">
                <a16:creationId xmlns:a16="http://schemas.microsoft.com/office/drawing/2014/main" id="{461A0597-0E82-4147-8061-81310A149069}"/>
              </a:ext>
            </a:extLst>
          </p:cNvPr>
          <p:cNvSpPr>
            <a:spLocks noGrp="1" noChangeArrowheads="1"/>
          </p:cNvSpPr>
          <p:nvPr>
            <p:ph idx="1"/>
          </p:nvPr>
        </p:nvSpPr>
        <p:spPr>
          <a:xfrm>
            <a:off x="17203119" y="10183311"/>
            <a:ext cx="5742016" cy="2529009"/>
          </a:xfrm>
        </p:spPr>
        <p:txBody>
          <a:bodyPr vert="horz" lIns="182868" tIns="91434" rIns="182868" bIns="91434" rtlCol="0" anchor="ctr">
            <a:normAutofit/>
          </a:bodyPr>
          <a:lstStyle/>
          <a:p>
            <a:r>
              <a:rPr lang="en-US" altLang="sr-Latn-RS" sz="4000" dirty="0">
                <a:solidFill>
                  <a:srgbClr val="002060"/>
                </a:solidFill>
              </a:rPr>
              <a:t>8.1.2019.</a:t>
            </a:r>
          </a:p>
        </p:txBody>
      </p:sp>
      <p:pic>
        <p:nvPicPr>
          <p:cNvPr id="2" name="Picture 1"/>
          <p:cNvPicPr>
            <a:picLocks noChangeAspect="1"/>
          </p:cNvPicPr>
          <p:nvPr/>
        </p:nvPicPr>
        <p:blipFill rotWithShape="1">
          <a:blip r:embed="rId2"/>
          <a:srcRect t="7836" r="-1" b="34922"/>
          <a:stretch/>
        </p:blipFill>
        <p:spPr>
          <a:xfrm>
            <a:off x="640038" y="640485"/>
            <a:ext cx="23096240" cy="8923963"/>
          </a:xfrm>
          <a:prstGeom prst="rect">
            <a:avLst/>
          </a:prstGeom>
        </p:spPr>
      </p:pic>
    </p:spTree>
    <p:extLst>
      <p:ext uri="{BB962C8B-B14F-4D97-AF65-F5344CB8AC3E}">
        <p14:creationId xmlns:p14="http://schemas.microsoft.com/office/powerpoint/2010/main" val="6553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47C29F-6AE8-4B9D-870F-E83AFE52852D}"/>
              </a:ext>
            </a:extLst>
          </p:cNvPr>
          <p:cNvSpPr txBox="1">
            <a:spLocks/>
          </p:cNvSpPr>
          <p:nvPr/>
        </p:nvSpPr>
        <p:spPr bwMode="auto">
          <a:xfrm>
            <a:off x="933383" y="1174081"/>
            <a:ext cx="6402315" cy="67745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b" anchorCtr="0">
            <a:normAutofit/>
          </a:bodyPr>
          <a:lstStyle>
            <a:lvl1pPr>
              <a:lnSpc>
                <a:spcPct val="90000"/>
              </a:lnSpc>
              <a:spcBef>
                <a:spcPct val="0"/>
              </a:spcBef>
              <a:buNone/>
              <a:defRPr sz="3200" b="1" cap="small" baseline="0">
                <a:solidFill>
                  <a:srgbClr val="C00000"/>
                </a:solidFill>
                <a:latin typeface="Cambria" panose="020405030504060302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spcAft>
                <a:spcPts val="1200"/>
              </a:spcAft>
            </a:pPr>
            <a:r>
              <a:rPr lang="en-US" altLang="sr-Latn-RS" sz="8000" dirty="0" err="1">
                <a:solidFill>
                  <a:srgbClr val="002060"/>
                </a:solidFill>
                <a:latin typeface="+mj-lt"/>
              </a:rPr>
              <a:t>Što</a:t>
            </a:r>
            <a:r>
              <a:rPr lang="en-US" altLang="sr-Latn-RS" sz="8000" dirty="0">
                <a:solidFill>
                  <a:srgbClr val="002060"/>
                </a:solidFill>
                <a:latin typeface="+mj-lt"/>
              </a:rPr>
              <a:t> je to GDPR?</a:t>
            </a:r>
          </a:p>
        </p:txBody>
      </p:sp>
      <p:sp>
        <p:nvSpPr>
          <p:cNvPr id="15363" name="Content Placeholder 2"/>
          <p:cNvSpPr>
            <a:spLocks noGrp="1"/>
          </p:cNvSpPr>
          <p:nvPr>
            <p:ph idx="1"/>
          </p:nvPr>
        </p:nvSpPr>
        <p:spPr>
          <a:xfrm>
            <a:off x="9194203" y="1292035"/>
            <a:ext cx="13586431" cy="11091372"/>
          </a:xfrm>
        </p:spPr>
        <p:txBody>
          <a:bodyPr vert="horz" lIns="182868" tIns="91434" rIns="182868" bIns="91434" rtlCol="0" anchor="ctr">
            <a:noAutofit/>
          </a:bodyPr>
          <a:lstStyle/>
          <a:p>
            <a:pPr indent="-457177">
              <a:buFont typeface="Arial" panose="020B0604020202020204" pitchFamily="34" charset="0"/>
              <a:buChar char="•"/>
            </a:pPr>
            <a:r>
              <a:rPr lang="hr-HR" altLang="sr-Latn-RS" sz="5600" dirty="0"/>
              <a:t>Potpuna revizija regulacije zaštite podataka s opsežnim ažuriranjima onoga što se može smatrati </a:t>
            </a:r>
            <a:r>
              <a:rPr lang="hr-HR" altLang="sr-Latn-RS" sz="5600" dirty="0" err="1"/>
              <a:t>identificirajućim</a:t>
            </a:r>
            <a:r>
              <a:rPr lang="hr-HR" altLang="sr-Latn-RS" sz="5600" dirty="0"/>
              <a:t> informacijama </a:t>
            </a:r>
            <a:r>
              <a:rPr lang="hr-HR" altLang="sr-Latn-RS" sz="5600" b="1" dirty="0"/>
              <a:t>EU građana i njihovih osobnih podataka</a:t>
            </a:r>
          </a:p>
          <a:p>
            <a:pPr indent="-457177">
              <a:buFont typeface="Arial" panose="020B0604020202020204" pitchFamily="34" charset="0"/>
              <a:buChar char="•"/>
            </a:pPr>
            <a:r>
              <a:rPr lang="hr-HR" altLang="sr-Latn-RS" sz="5600" dirty="0"/>
              <a:t>Primjena u svim državama članicama EU</a:t>
            </a:r>
          </a:p>
          <a:p>
            <a:pPr indent="-457177">
              <a:buFont typeface="Arial" panose="020B0604020202020204" pitchFamily="34" charset="0"/>
              <a:buChar char="•"/>
            </a:pPr>
            <a:r>
              <a:rPr lang="hr-HR" altLang="sr-Latn-RS" sz="5600" dirty="0"/>
              <a:t>Na sve organizacije koje obrađuju podatke u EU – bez obzira na to gdje je ta organizacija geografski utemeljena</a:t>
            </a:r>
          </a:p>
          <a:p>
            <a:pPr indent="-457177">
              <a:buFont typeface="Arial" panose="020B0604020202020204" pitchFamily="34" charset="0"/>
              <a:buChar char="•"/>
            </a:pPr>
            <a:r>
              <a:rPr lang="hr-HR" altLang="sr-Latn-RS" sz="5600" dirty="0"/>
              <a:t>Specifična i značajna prava za pojedince vlasnike osobnih podataka da traže naknadu, pravo na brisanje i točnu reprezentaciju</a:t>
            </a:r>
          </a:p>
        </p:txBody>
      </p:sp>
    </p:spTree>
    <p:extLst>
      <p:ext uri="{BB962C8B-B14F-4D97-AF65-F5344CB8AC3E}">
        <p14:creationId xmlns:p14="http://schemas.microsoft.com/office/powerpoint/2010/main" val="17811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fade">
                                      <p:cBhvr>
                                        <p:cTn id="11" dur="500"/>
                                        <p:tgtEl>
                                          <p:spTgt spid="1536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fade">
                                      <p:cBhvr>
                                        <p:cTn id="15" dur="500"/>
                                        <p:tgtEl>
                                          <p:spTgt spid="1536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fade">
                                      <p:cBhvr>
                                        <p:cTn id="19" dur="500"/>
                                        <p:tgtEl>
                                          <p:spTgt spid="1536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36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A41B8-66E6-4314-9D1F-E87405A61E3C}"/>
              </a:ext>
            </a:extLst>
          </p:cNvPr>
          <p:cNvSpPr>
            <a:spLocks noGrp="1"/>
          </p:cNvSpPr>
          <p:nvPr>
            <p:ph type="title"/>
          </p:nvPr>
        </p:nvSpPr>
        <p:spPr>
          <a:xfrm>
            <a:off x="933383" y="1174081"/>
            <a:ext cx="6402315" cy="6774553"/>
          </a:xfrm>
        </p:spPr>
        <p:txBody>
          <a:bodyPr anchor="b">
            <a:normAutofit/>
          </a:bodyPr>
          <a:lstStyle/>
          <a:p>
            <a:pPr algn="r"/>
            <a:r>
              <a:rPr lang="hr-HR" sz="8000" dirty="0">
                <a:solidFill>
                  <a:srgbClr val="002060"/>
                </a:solidFill>
              </a:rPr>
              <a:t>Što je to GDPR?</a:t>
            </a:r>
          </a:p>
        </p:txBody>
      </p:sp>
      <p:sp>
        <p:nvSpPr>
          <p:cNvPr id="16387" name="Content Placeholder 2"/>
          <p:cNvSpPr>
            <a:spLocks noGrp="1"/>
          </p:cNvSpPr>
          <p:nvPr>
            <p:ph idx="1"/>
          </p:nvPr>
        </p:nvSpPr>
        <p:spPr>
          <a:xfrm>
            <a:off x="9619893" y="1299323"/>
            <a:ext cx="13109840" cy="11091372"/>
          </a:xfrm>
        </p:spPr>
        <p:txBody>
          <a:bodyPr anchor="ctr">
            <a:normAutofit/>
          </a:bodyPr>
          <a:lstStyle/>
          <a:p>
            <a:pPr eaLnBrk="1" hangingPunct="1">
              <a:buFont typeface="Arial" panose="020B0604020202020204" pitchFamily="34" charset="0"/>
              <a:buChar char="•"/>
            </a:pPr>
            <a:r>
              <a:rPr lang="hr-HR" altLang="sr-Latn-RS" dirty="0">
                <a:solidFill>
                  <a:srgbClr val="002060"/>
                </a:solidFill>
                <a:latin typeface="Calibri Light" panose="020F0302020204030204" pitchFamily="34" charset="0"/>
                <a:cs typeface="Calibri Light" panose="020F0302020204030204" pitchFamily="34" charset="0"/>
              </a:rPr>
              <a:t>Uvođenje novčanih kazni u iznosu do </a:t>
            </a:r>
            <a:r>
              <a:rPr lang="hr-HR" altLang="sr-Latn-RS" dirty="0" err="1">
                <a:solidFill>
                  <a:srgbClr val="002060"/>
                </a:solidFill>
                <a:latin typeface="Calibri Light" panose="020F0302020204030204" pitchFamily="34" charset="0"/>
                <a:cs typeface="Calibri Light" panose="020F0302020204030204" pitchFamily="34" charset="0"/>
              </a:rPr>
              <a:t>max</a:t>
            </a:r>
            <a:r>
              <a:rPr lang="hr-HR" altLang="sr-Latn-RS" dirty="0">
                <a:solidFill>
                  <a:srgbClr val="002060"/>
                </a:solidFill>
                <a:latin typeface="Calibri Light" panose="020F0302020204030204" pitchFamily="34" charset="0"/>
                <a:cs typeface="Calibri Light" panose="020F0302020204030204" pitchFamily="34" charset="0"/>
              </a:rPr>
              <a:t>. 20 </a:t>
            </a:r>
            <a:r>
              <a:rPr lang="hr-HR" altLang="sr-Latn-RS" dirty="0" err="1">
                <a:solidFill>
                  <a:srgbClr val="002060"/>
                </a:solidFill>
                <a:latin typeface="Calibri Light" panose="020F0302020204030204" pitchFamily="34" charset="0"/>
                <a:cs typeface="Calibri Light" panose="020F0302020204030204" pitchFamily="34" charset="0"/>
              </a:rPr>
              <a:t>mil</a:t>
            </a:r>
            <a:r>
              <a:rPr lang="hr-HR" altLang="sr-Latn-RS" dirty="0">
                <a:solidFill>
                  <a:srgbClr val="002060"/>
                </a:solidFill>
                <a:latin typeface="Calibri Light" panose="020F0302020204030204" pitchFamily="34" charset="0"/>
                <a:cs typeface="Calibri Light" panose="020F0302020204030204" pitchFamily="34" charset="0"/>
              </a:rPr>
              <a:t> eura ili 4% godišnjeg prometa</a:t>
            </a:r>
          </a:p>
          <a:p>
            <a:pPr eaLnBrk="1" hangingPunct="1">
              <a:buFont typeface="Arial" panose="020B0604020202020204" pitchFamily="34" charset="0"/>
              <a:buChar char="•"/>
            </a:pPr>
            <a:r>
              <a:rPr lang="hr-HR" altLang="sr-Latn-RS" dirty="0">
                <a:solidFill>
                  <a:srgbClr val="002060"/>
                </a:solidFill>
                <a:latin typeface="Calibri Light" panose="020F0302020204030204" pitchFamily="34" charset="0"/>
                <a:cs typeface="Calibri Light" panose="020F0302020204030204" pitchFamily="34" charset="0"/>
              </a:rPr>
              <a:t>Naknada se može tražiti od organizacija i pojedinaca zaposlenih kod njih</a:t>
            </a:r>
          </a:p>
          <a:p>
            <a:pPr eaLnBrk="1" hangingPunct="1">
              <a:buFont typeface="Arial" panose="020B0604020202020204" pitchFamily="34" charset="0"/>
              <a:buChar char="•"/>
            </a:pPr>
            <a:r>
              <a:rPr lang="hr-HR" altLang="sr-Latn-RS" dirty="0">
                <a:solidFill>
                  <a:srgbClr val="002060"/>
                </a:solidFill>
                <a:latin typeface="Calibri Light" panose="020F0302020204030204" pitchFamily="34" charset="0"/>
                <a:cs typeface="Calibri Light" panose="020F0302020204030204" pitchFamily="34" charset="0"/>
              </a:rPr>
              <a:t>Značajno smanjenje tog iznosa temeljeno na provođenju tehničkih ili organizacijskih kontrola.</a:t>
            </a:r>
          </a:p>
        </p:txBody>
      </p:sp>
    </p:spTree>
    <p:extLst>
      <p:ext uri="{BB962C8B-B14F-4D97-AF65-F5344CB8AC3E}">
        <p14:creationId xmlns:p14="http://schemas.microsoft.com/office/powerpoint/2010/main" val="312038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likovni rezultat za big data analytics visualiz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454" r="-2" b="-2"/>
          <a:stretch/>
        </p:blipFill>
        <p:spPr bwMode="auto">
          <a:xfrm>
            <a:off x="5023099" y="6209453"/>
            <a:ext cx="7268875" cy="6434247"/>
          </a:xfrm>
          <a:prstGeom prst="rect">
            <a:avLst/>
          </a:prstGeom>
          <a:extLst>
            <a:ext uri="{909E8E84-426E-40DD-AFC4-6F175D3DCCD1}">
              <a14:hiddenFill xmlns:a14="http://schemas.microsoft.com/office/drawing/2010/main">
                <a:solidFill>
                  <a:srgbClr val="FFFFFF"/>
                </a:solidFill>
              </a14:hiddenFill>
            </a:ext>
          </a:extLst>
        </p:spPr>
      </p:pic>
      <p:sp>
        <p:nvSpPr>
          <p:cNvPr id="2" name="Rectangle 1"/>
          <p:cNvSpPr/>
          <p:nvPr/>
        </p:nvSpPr>
        <p:spPr>
          <a:xfrm>
            <a:off x="1481072" y="1719951"/>
            <a:ext cx="7085933" cy="5757597"/>
          </a:xfrm>
          <a:prstGeom prst="rect">
            <a:avLst/>
          </a:prstGeom>
        </p:spPr>
        <p:txBody>
          <a:bodyPr vert="horz" lIns="182868" tIns="91434" rIns="182868" bIns="91434" rtlCol="0" anchor="ctr">
            <a:normAutofit/>
          </a:bodyPr>
          <a:lstStyle/>
          <a:p>
            <a:pPr algn="ctr">
              <a:lnSpc>
                <a:spcPct val="90000"/>
              </a:lnSpc>
              <a:spcBef>
                <a:spcPct val="0"/>
              </a:spcBef>
              <a:spcAft>
                <a:spcPts val="1200"/>
              </a:spcAft>
            </a:pPr>
            <a:r>
              <a:rPr lang="en-US" sz="8800" b="1" dirty="0" err="1">
                <a:solidFill>
                  <a:srgbClr val="002060"/>
                </a:solidFill>
                <a:latin typeface="+mj-lt"/>
                <a:ea typeface="+mj-ea"/>
                <a:cs typeface="+mj-cs"/>
              </a:rPr>
              <a:t>Što</a:t>
            </a:r>
            <a:r>
              <a:rPr lang="en-US" sz="8800" b="1" dirty="0">
                <a:solidFill>
                  <a:srgbClr val="002060"/>
                </a:solidFill>
                <a:latin typeface="+mj-lt"/>
                <a:ea typeface="+mj-ea"/>
                <a:cs typeface="+mj-cs"/>
              </a:rPr>
              <a:t> od </a:t>
            </a:r>
            <a:r>
              <a:rPr lang="en-US" sz="8800" b="1" dirty="0" err="1">
                <a:solidFill>
                  <a:srgbClr val="002060"/>
                </a:solidFill>
                <a:latin typeface="+mj-lt"/>
                <a:ea typeface="+mj-ea"/>
                <a:cs typeface="+mj-cs"/>
              </a:rPr>
              <a:t>nas</a:t>
            </a:r>
            <a:r>
              <a:rPr lang="en-US" sz="8800" b="1" dirty="0">
                <a:solidFill>
                  <a:srgbClr val="002060"/>
                </a:solidFill>
                <a:latin typeface="+mj-lt"/>
                <a:ea typeface="+mj-ea"/>
                <a:cs typeface="+mj-cs"/>
              </a:rPr>
              <a:t> </a:t>
            </a:r>
            <a:r>
              <a:rPr lang="en-US" sz="8800" b="1" dirty="0" err="1">
                <a:solidFill>
                  <a:srgbClr val="002060"/>
                </a:solidFill>
                <a:latin typeface="+mj-lt"/>
                <a:ea typeface="+mj-ea"/>
                <a:cs typeface="+mj-cs"/>
              </a:rPr>
              <a:t>traži</a:t>
            </a:r>
            <a:r>
              <a:rPr lang="en-US" sz="8800" b="1" dirty="0">
                <a:solidFill>
                  <a:srgbClr val="002060"/>
                </a:solidFill>
                <a:latin typeface="+mj-lt"/>
                <a:ea typeface="+mj-ea"/>
                <a:cs typeface="+mj-cs"/>
              </a:rPr>
              <a:t> GDPR </a:t>
            </a:r>
          </a:p>
        </p:txBody>
      </p:sp>
      <p:sp>
        <p:nvSpPr>
          <p:cNvPr id="8" name="TextBox 7"/>
          <p:cNvSpPr txBox="1"/>
          <p:nvPr/>
        </p:nvSpPr>
        <p:spPr>
          <a:xfrm>
            <a:off x="12191206" y="1182990"/>
            <a:ext cx="12191206" cy="11662287"/>
          </a:xfrm>
          <a:prstGeom prst="rect">
            <a:avLst/>
          </a:prstGeom>
        </p:spPr>
        <p:txBody>
          <a:bodyPr vert="horz" lIns="182868" tIns="91434" rIns="182868" bIns="91434" rtlCol="0">
            <a:normAutofit/>
          </a:bodyPr>
          <a:lstStyle/>
          <a:p>
            <a:pPr>
              <a:lnSpc>
                <a:spcPct val="90000"/>
              </a:lnSpc>
              <a:spcAft>
                <a:spcPts val="1200"/>
              </a:spcAft>
            </a:pPr>
            <a:r>
              <a:rPr lang="en-US" sz="5600" b="1" dirty="0">
                <a:solidFill>
                  <a:srgbClr val="002060"/>
                </a:solidFill>
              </a:rPr>
              <a:t>GDPR </a:t>
            </a:r>
            <a:r>
              <a:rPr lang="en-US" sz="5600" b="1" dirty="0" err="1">
                <a:solidFill>
                  <a:srgbClr val="002060"/>
                </a:solidFill>
              </a:rPr>
              <a:t>traži</a:t>
            </a:r>
            <a:r>
              <a:rPr lang="en-US" sz="5600" b="1" dirty="0">
                <a:solidFill>
                  <a:srgbClr val="002060"/>
                </a:solidFill>
              </a:rPr>
              <a:t>: </a:t>
            </a:r>
            <a:r>
              <a:rPr lang="en-US" sz="5600" dirty="0" err="1">
                <a:solidFill>
                  <a:srgbClr val="002060"/>
                </a:solidFill>
              </a:rPr>
              <a:t>odgovorno</a:t>
            </a:r>
            <a:r>
              <a:rPr lang="en-US" sz="5600" dirty="0">
                <a:solidFill>
                  <a:srgbClr val="002060"/>
                </a:solidFill>
              </a:rPr>
              <a:t> </a:t>
            </a:r>
            <a:r>
              <a:rPr lang="en-US" sz="5600" dirty="0" err="1">
                <a:solidFill>
                  <a:srgbClr val="002060"/>
                </a:solidFill>
              </a:rPr>
              <a:t>postupanje</a:t>
            </a:r>
            <a:r>
              <a:rPr lang="en-US" sz="5600" dirty="0">
                <a:solidFill>
                  <a:srgbClr val="002060"/>
                </a:solidFill>
              </a:rPr>
              <a:t> s </a:t>
            </a:r>
            <a:r>
              <a:rPr lang="en-US" sz="5600" dirty="0" err="1">
                <a:solidFill>
                  <a:srgbClr val="002060"/>
                </a:solidFill>
              </a:rPr>
              <a:t>osobnim</a:t>
            </a:r>
            <a:r>
              <a:rPr lang="en-US" sz="5600" dirty="0">
                <a:solidFill>
                  <a:srgbClr val="002060"/>
                </a:solidFill>
              </a:rPr>
              <a:t> </a:t>
            </a:r>
            <a:r>
              <a:rPr lang="en-US" sz="5600" dirty="0" err="1">
                <a:solidFill>
                  <a:srgbClr val="002060"/>
                </a:solidFill>
              </a:rPr>
              <a:t>informacijama</a:t>
            </a:r>
            <a:r>
              <a:rPr lang="en-US" sz="5600" dirty="0">
                <a:solidFill>
                  <a:srgbClr val="002060"/>
                </a:solidFill>
              </a:rPr>
              <a:t>, u </a:t>
            </a:r>
            <a:r>
              <a:rPr lang="en-US" sz="5600" dirty="0" err="1">
                <a:solidFill>
                  <a:srgbClr val="002060"/>
                </a:solidFill>
              </a:rPr>
              <a:t>svom</a:t>
            </a:r>
            <a:r>
              <a:rPr lang="en-US" sz="5600" dirty="0">
                <a:solidFill>
                  <a:srgbClr val="002060"/>
                </a:solidFill>
              </a:rPr>
              <a:t> </a:t>
            </a:r>
            <a:r>
              <a:rPr lang="en-US" sz="5600" dirty="0" err="1">
                <a:solidFill>
                  <a:srgbClr val="002060"/>
                </a:solidFill>
              </a:rPr>
              <a:t>najširem</a:t>
            </a:r>
            <a:r>
              <a:rPr lang="en-US" sz="5600" dirty="0">
                <a:solidFill>
                  <a:srgbClr val="002060"/>
                </a:solidFill>
              </a:rPr>
              <a:t> </a:t>
            </a:r>
            <a:r>
              <a:rPr lang="en-US" sz="5600" dirty="0" err="1">
                <a:solidFill>
                  <a:srgbClr val="002060"/>
                </a:solidFill>
              </a:rPr>
              <a:t>smislu</a:t>
            </a:r>
            <a:endParaRPr lang="en-US" sz="5600" dirty="0">
              <a:solidFill>
                <a:srgbClr val="002060"/>
              </a:solidFill>
            </a:endParaRPr>
          </a:p>
          <a:p>
            <a:pPr>
              <a:lnSpc>
                <a:spcPct val="90000"/>
              </a:lnSpc>
              <a:spcAft>
                <a:spcPts val="1200"/>
              </a:spcAft>
            </a:pPr>
            <a:endParaRPr lang="hr-HR" sz="5600" dirty="0">
              <a:solidFill>
                <a:srgbClr val="002060"/>
              </a:solidFill>
            </a:endParaRPr>
          </a:p>
          <a:p>
            <a:pPr>
              <a:lnSpc>
                <a:spcPct val="90000"/>
              </a:lnSpc>
              <a:spcAft>
                <a:spcPts val="1200"/>
              </a:spcAft>
            </a:pPr>
            <a:r>
              <a:rPr lang="hr-HR" sz="5600" dirty="0">
                <a:solidFill>
                  <a:srgbClr val="002060"/>
                </a:solidFill>
              </a:rPr>
              <a:t>O</a:t>
            </a:r>
            <a:r>
              <a:rPr lang="en-US" sz="5600" dirty="0" err="1">
                <a:solidFill>
                  <a:srgbClr val="002060"/>
                </a:solidFill>
              </a:rPr>
              <a:t>bveza</a:t>
            </a:r>
            <a:r>
              <a:rPr lang="en-US" sz="5600" dirty="0">
                <a:solidFill>
                  <a:srgbClr val="002060"/>
                </a:solidFill>
              </a:rPr>
              <a:t> </a:t>
            </a:r>
            <a:r>
              <a:rPr lang="en-US" sz="5600" dirty="0" err="1">
                <a:solidFill>
                  <a:srgbClr val="002060"/>
                </a:solidFill>
              </a:rPr>
              <a:t>prema</a:t>
            </a:r>
            <a:r>
              <a:rPr lang="en-US" sz="5600" dirty="0">
                <a:solidFill>
                  <a:srgbClr val="002060"/>
                </a:solidFill>
              </a:rPr>
              <a:t> GDPR-u </a:t>
            </a:r>
            <a:r>
              <a:rPr lang="en-US" sz="5600" dirty="0" err="1">
                <a:solidFill>
                  <a:srgbClr val="002060"/>
                </a:solidFill>
              </a:rPr>
              <a:t>zahtijeva</a:t>
            </a:r>
            <a:endParaRPr lang="en-US" sz="5600" dirty="0">
              <a:solidFill>
                <a:srgbClr val="002060"/>
              </a:solidFill>
            </a:endParaRPr>
          </a:p>
          <a:p>
            <a:pPr marL="685766" indent="-685766">
              <a:lnSpc>
                <a:spcPct val="90000"/>
              </a:lnSpc>
              <a:spcAft>
                <a:spcPts val="1200"/>
              </a:spcAft>
              <a:buFont typeface="Arial" panose="020B0604020202020204" pitchFamily="34" charset="0"/>
              <a:buChar char="•"/>
            </a:pPr>
            <a:r>
              <a:rPr lang="en-US" sz="5600" b="1" dirty="0" err="1">
                <a:solidFill>
                  <a:srgbClr val="002060"/>
                </a:solidFill>
              </a:rPr>
              <a:t>Razumijevanje</a:t>
            </a:r>
            <a:r>
              <a:rPr lang="en-US" sz="5600" dirty="0">
                <a:solidFill>
                  <a:srgbClr val="002060"/>
                </a:solidFill>
              </a:rPr>
              <a:t> </a:t>
            </a:r>
            <a:r>
              <a:rPr lang="en-US" sz="5600" dirty="0" err="1">
                <a:solidFill>
                  <a:srgbClr val="002060"/>
                </a:solidFill>
              </a:rPr>
              <a:t>podataka</a:t>
            </a:r>
            <a:r>
              <a:rPr lang="en-US" sz="5600" dirty="0">
                <a:solidFill>
                  <a:srgbClr val="002060"/>
                </a:solidFill>
              </a:rPr>
              <a:t>, da bi </a:t>
            </a:r>
            <a:r>
              <a:rPr lang="en-US" sz="5600" dirty="0" err="1">
                <a:solidFill>
                  <a:srgbClr val="002060"/>
                </a:solidFill>
              </a:rPr>
              <a:t>ih</a:t>
            </a:r>
            <a:endParaRPr lang="en-US" sz="5600" dirty="0">
              <a:solidFill>
                <a:srgbClr val="002060"/>
              </a:solidFill>
            </a:endParaRPr>
          </a:p>
          <a:p>
            <a:pPr marL="685766" indent="-685766">
              <a:lnSpc>
                <a:spcPct val="90000"/>
              </a:lnSpc>
              <a:spcAft>
                <a:spcPts val="1200"/>
              </a:spcAft>
              <a:buFont typeface="Arial" panose="020B0604020202020204" pitchFamily="34" charset="0"/>
              <a:buChar char="•"/>
            </a:pPr>
            <a:r>
              <a:rPr lang="en-US" sz="5600" b="1" dirty="0" err="1">
                <a:solidFill>
                  <a:srgbClr val="002060"/>
                </a:solidFill>
              </a:rPr>
              <a:t>Zaštitili</a:t>
            </a:r>
            <a:r>
              <a:rPr lang="en-US" sz="5600" b="1" dirty="0">
                <a:solidFill>
                  <a:srgbClr val="002060"/>
                </a:solidFill>
              </a:rPr>
              <a:t> </a:t>
            </a:r>
            <a:r>
              <a:rPr lang="en-US" sz="5600" dirty="0" err="1">
                <a:solidFill>
                  <a:srgbClr val="002060"/>
                </a:solidFill>
              </a:rPr>
              <a:t>i</a:t>
            </a:r>
            <a:endParaRPr lang="en-US" sz="5600" dirty="0">
              <a:solidFill>
                <a:srgbClr val="002060"/>
              </a:solidFill>
            </a:endParaRPr>
          </a:p>
          <a:p>
            <a:pPr marL="685766" indent="-685766">
              <a:lnSpc>
                <a:spcPct val="90000"/>
              </a:lnSpc>
              <a:spcAft>
                <a:spcPts val="1200"/>
              </a:spcAft>
              <a:buFont typeface="Arial" panose="020B0604020202020204" pitchFamily="34" charset="0"/>
              <a:buChar char="•"/>
            </a:pPr>
            <a:r>
              <a:rPr lang="en-US" sz="5600" b="1" dirty="0" err="1">
                <a:solidFill>
                  <a:srgbClr val="002060"/>
                </a:solidFill>
              </a:rPr>
              <a:t>Upravljali</a:t>
            </a:r>
            <a:r>
              <a:rPr lang="en-US" sz="5600" dirty="0">
                <a:solidFill>
                  <a:srgbClr val="002060"/>
                </a:solidFill>
              </a:rPr>
              <a:t> </a:t>
            </a:r>
            <a:r>
              <a:rPr lang="en-US" sz="5600" dirty="0" err="1">
                <a:solidFill>
                  <a:srgbClr val="002060"/>
                </a:solidFill>
              </a:rPr>
              <a:t>njima</a:t>
            </a:r>
            <a:r>
              <a:rPr lang="en-US" sz="5600" dirty="0">
                <a:solidFill>
                  <a:srgbClr val="002060"/>
                </a:solidFill>
              </a:rPr>
              <a:t> </a:t>
            </a:r>
          </a:p>
          <a:p>
            <a:pPr marL="685766" indent="-685766">
              <a:lnSpc>
                <a:spcPct val="90000"/>
              </a:lnSpc>
              <a:spcAft>
                <a:spcPts val="1200"/>
              </a:spcAft>
              <a:buFont typeface="Arial" panose="020B0604020202020204" pitchFamily="34" charset="0"/>
              <a:buChar char="•"/>
            </a:pPr>
            <a:r>
              <a:rPr lang="en-US" sz="5600" dirty="0" err="1">
                <a:solidFill>
                  <a:srgbClr val="002060"/>
                </a:solidFill>
              </a:rPr>
              <a:t>Gdje</a:t>
            </a:r>
            <a:r>
              <a:rPr lang="en-US" sz="5600" dirty="0">
                <a:solidFill>
                  <a:srgbClr val="002060"/>
                </a:solidFill>
              </a:rPr>
              <a:t> god se </a:t>
            </a:r>
            <a:r>
              <a:rPr lang="en-US" sz="5600" dirty="0" err="1">
                <a:solidFill>
                  <a:srgbClr val="002060"/>
                </a:solidFill>
              </a:rPr>
              <a:t>nalazili</a:t>
            </a:r>
            <a:r>
              <a:rPr lang="en-US" sz="5600" dirty="0">
                <a:solidFill>
                  <a:srgbClr val="002060"/>
                </a:solidFill>
              </a:rPr>
              <a:t> (</a:t>
            </a:r>
            <a:r>
              <a:rPr lang="en-US" sz="5600" dirty="0" err="1">
                <a:solidFill>
                  <a:srgbClr val="002060"/>
                </a:solidFill>
              </a:rPr>
              <a:t>baze</a:t>
            </a:r>
            <a:r>
              <a:rPr lang="en-US" sz="5600" dirty="0">
                <a:solidFill>
                  <a:srgbClr val="002060"/>
                </a:solidFill>
              </a:rPr>
              <a:t> </a:t>
            </a:r>
            <a:r>
              <a:rPr lang="en-US" sz="5600" dirty="0" err="1">
                <a:solidFill>
                  <a:srgbClr val="002060"/>
                </a:solidFill>
              </a:rPr>
              <a:t>podataka</a:t>
            </a:r>
            <a:r>
              <a:rPr lang="en-US" sz="5600" dirty="0">
                <a:solidFill>
                  <a:srgbClr val="002060"/>
                </a:solidFill>
              </a:rPr>
              <a:t>, </a:t>
            </a:r>
            <a:r>
              <a:rPr lang="en-US" sz="5600" dirty="0" err="1">
                <a:solidFill>
                  <a:srgbClr val="002060"/>
                </a:solidFill>
              </a:rPr>
              <a:t>datoteke</a:t>
            </a:r>
            <a:r>
              <a:rPr lang="en-US" sz="5600" dirty="0">
                <a:solidFill>
                  <a:srgbClr val="002060"/>
                </a:solidFill>
              </a:rPr>
              <a:t>, e-mail </a:t>
            </a:r>
            <a:r>
              <a:rPr lang="en-US" sz="5600" dirty="0" err="1">
                <a:solidFill>
                  <a:srgbClr val="002060"/>
                </a:solidFill>
              </a:rPr>
              <a:t>sustavi</a:t>
            </a:r>
            <a:r>
              <a:rPr lang="en-US" sz="5600" dirty="0">
                <a:solidFill>
                  <a:srgbClr val="002060"/>
                </a:solidFill>
              </a:rPr>
              <a:t>, storage)</a:t>
            </a:r>
          </a:p>
          <a:p>
            <a:pPr marL="685766" indent="-685766">
              <a:lnSpc>
                <a:spcPct val="90000"/>
              </a:lnSpc>
              <a:spcAft>
                <a:spcPts val="1200"/>
              </a:spcAft>
              <a:buFont typeface="Arial" panose="020B0604020202020204" pitchFamily="34" charset="0"/>
              <a:buChar char="•"/>
            </a:pPr>
            <a:r>
              <a:rPr lang="en-US" sz="5600" dirty="0">
                <a:solidFill>
                  <a:srgbClr val="002060"/>
                </a:solidFill>
              </a:rPr>
              <a:t>U </a:t>
            </a:r>
            <a:r>
              <a:rPr lang="en-US" sz="5600" dirty="0" err="1">
                <a:solidFill>
                  <a:srgbClr val="002060"/>
                </a:solidFill>
              </a:rPr>
              <a:t>bilo</a:t>
            </a:r>
            <a:r>
              <a:rPr lang="en-US" sz="5600" dirty="0">
                <a:solidFill>
                  <a:srgbClr val="002060"/>
                </a:solidFill>
              </a:rPr>
              <a:t> </a:t>
            </a:r>
            <a:r>
              <a:rPr lang="en-US" sz="5600" dirty="0" err="1">
                <a:solidFill>
                  <a:srgbClr val="002060"/>
                </a:solidFill>
              </a:rPr>
              <a:t>kojem</a:t>
            </a:r>
            <a:r>
              <a:rPr lang="en-US" sz="5600" dirty="0">
                <a:solidFill>
                  <a:srgbClr val="002060"/>
                </a:solidFill>
              </a:rPr>
              <a:t> </a:t>
            </a:r>
            <a:r>
              <a:rPr lang="en-US" sz="5600" dirty="0" err="1">
                <a:solidFill>
                  <a:srgbClr val="002060"/>
                </a:solidFill>
              </a:rPr>
              <a:t>formatu</a:t>
            </a:r>
            <a:r>
              <a:rPr lang="en-US" sz="5600" dirty="0">
                <a:solidFill>
                  <a:srgbClr val="002060"/>
                </a:solidFill>
              </a:rPr>
              <a:t> (</a:t>
            </a:r>
            <a:r>
              <a:rPr lang="en-US" sz="5600" dirty="0" err="1">
                <a:solidFill>
                  <a:srgbClr val="002060"/>
                </a:solidFill>
              </a:rPr>
              <a:t>strukturirani</a:t>
            </a:r>
            <a:r>
              <a:rPr lang="en-US" sz="5600" dirty="0">
                <a:solidFill>
                  <a:srgbClr val="002060"/>
                </a:solidFill>
              </a:rPr>
              <a:t>, </a:t>
            </a:r>
            <a:r>
              <a:rPr lang="en-US" sz="5600" dirty="0" err="1">
                <a:solidFill>
                  <a:srgbClr val="002060"/>
                </a:solidFill>
              </a:rPr>
              <a:t>nestrukturirani</a:t>
            </a:r>
            <a:r>
              <a:rPr lang="en-US" sz="5600" dirty="0">
                <a:solidFill>
                  <a:srgbClr val="002060"/>
                </a:solidFill>
              </a:rPr>
              <a:t>, audio, </a:t>
            </a:r>
            <a:r>
              <a:rPr lang="en-US" sz="5600" dirty="0" err="1">
                <a:solidFill>
                  <a:srgbClr val="002060"/>
                </a:solidFill>
              </a:rPr>
              <a:t>itd</a:t>
            </a:r>
            <a:r>
              <a:rPr lang="en-US" sz="5600" dirty="0">
                <a:solidFill>
                  <a:srgbClr val="002060"/>
                </a:solidFill>
              </a:rPr>
              <a:t>)</a:t>
            </a:r>
          </a:p>
          <a:p>
            <a:pPr marL="685766" indent="-457177">
              <a:lnSpc>
                <a:spcPct val="90000"/>
              </a:lnSpc>
              <a:spcAft>
                <a:spcPts val="1200"/>
              </a:spcAft>
              <a:buFont typeface="Arial" panose="020B0604020202020204" pitchFamily="34" charset="0"/>
              <a:buChar char="•"/>
            </a:pPr>
            <a:endParaRPr lang="en-US" sz="5600" b="1" dirty="0">
              <a:solidFill>
                <a:srgbClr val="002060"/>
              </a:solidFill>
            </a:endParaRPr>
          </a:p>
          <a:p>
            <a:pPr marL="685766" indent="-457177">
              <a:lnSpc>
                <a:spcPct val="90000"/>
              </a:lnSpc>
              <a:spcAft>
                <a:spcPts val="1200"/>
              </a:spcAft>
              <a:buFont typeface="Arial" panose="020B0604020202020204" pitchFamily="34" charset="0"/>
              <a:buChar char="•"/>
            </a:pPr>
            <a:endParaRPr lang="en-US" sz="5600" dirty="0">
              <a:solidFill>
                <a:srgbClr val="002060"/>
              </a:solidFill>
            </a:endParaRPr>
          </a:p>
          <a:p>
            <a:pPr marL="685766" indent="-457177">
              <a:lnSpc>
                <a:spcPct val="90000"/>
              </a:lnSpc>
              <a:spcAft>
                <a:spcPts val="1200"/>
              </a:spcAft>
              <a:buFont typeface="Arial" panose="020B0604020202020204" pitchFamily="34" charset="0"/>
              <a:buChar char="•"/>
            </a:pPr>
            <a:endParaRPr lang="en-US" sz="5600" dirty="0">
              <a:solidFill>
                <a:srgbClr val="002060"/>
              </a:solidFill>
            </a:endParaRPr>
          </a:p>
          <a:p>
            <a:pPr indent="-457177">
              <a:lnSpc>
                <a:spcPct val="90000"/>
              </a:lnSpc>
              <a:spcAft>
                <a:spcPts val="1200"/>
              </a:spcAft>
              <a:buFont typeface="Arial" panose="020B0604020202020204" pitchFamily="34" charset="0"/>
              <a:buChar char="•"/>
            </a:pPr>
            <a:endParaRPr lang="en-US" sz="5600" dirty="0">
              <a:solidFill>
                <a:srgbClr val="002060"/>
              </a:solidFill>
            </a:endParaRPr>
          </a:p>
        </p:txBody>
      </p:sp>
    </p:spTree>
    <p:extLst>
      <p:ext uri="{BB962C8B-B14F-4D97-AF65-F5344CB8AC3E}">
        <p14:creationId xmlns:p14="http://schemas.microsoft.com/office/powerpoint/2010/main" val="42761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76291" y="1170803"/>
            <a:ext cx="21029831" cy="2650953"/>
          </a:xfrm>
        </p:spPr>
        <p:txBody>
          <a:bodyPr vert="horz" lIns="182868" tIns="91434" rIns="182868" bIns="91434" rtlCol="0" anchor="ctr">
            <a:normAutofit/>
          </a:bodyPr>
          <a:lstStyle/>
          <a:p>
            <a:pPr algn="l"/>
            <a:r>
              <a:rPr lang="hr-HR" altLang="sr-Latn-RS" b="1" dirty="0">
                <a:solidFill>
                  <a:srgbClr val="002060"/>
                </a:solidFill>
              </a:rPr>
              <a:t>Osobni podatak</a:t>
            </a:r>
            <a:endParaRPr lang="en-US" altLang="sr-Latn-RS" b="1" dirty="0">
              <a:solidFill>
                <a:srgbClr val="002060"/>
              </a:solidFill>
            </a:endParaRPr>
          </a:p>
        </p:txBody>
      </p:sp>
      <p:pic>
        <p:nvPicPr>
          <p:cNvPr id="18436" name="Picture 12"/>
          <p:cNvPicPr>
            <a:picLocks noChangeAspect="1"/>
          </p:cNvPicPr>
          <p:nvPr/>
        </p:nvPicPr>
        <p:blipFill rotWithShape="1">
          <a:blip r:embed="rId2">
            <a:extLst>
              <a:ext uri="{28A0092B-C50C-407E-A947-70E740481C1C}">
                <a14:useLocalDpi xmlns:a14="http://schemas.microsoft.com/office/drawing/2010/main" val="0"/>
              </a:ext>
            </a:extLst>
          </a:blip>
          <a:srcRect r="4159" b="-3"/>
          <a:stretch/>
        </p:blipFill>
        <p:spPr bwMode="auto">
          <a:xfrm>
            <a:off x="1097206" y="5033674"/>
            <a:ext cx="12471604" cy="7319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5"/>
          <p:cNvSpPr>
            <a:spLocks noChangeArrowheads="1"/>
          </p:cNvSpPr>
          <p:nvPr/>
        </p:nvSpPr>
        <p:spPr bwMode="auto">
          <a:xfrm>
            <a:off x="14174217" y="4820509"/>
            <a:ext cx="9293855" cy="763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1200"/>
              </a:spcAft>
            </a:pPr>
            <a:r>
              <a:rPr lang="hr-HR" altLang="sr-Latn-RS" sz="4800" b="1" dirty="0">
                <a:solidFill>
                  <a:srgbClr val="002060"/>
                </a:solidFill>
                <a:latin typeface="Calibri Light" panose="020F0302020204030204" pitchFamily="34" charset="0"/>
                <a:cs typeface="Calibri Light" panose="020F0302020204030204" pitchFamily="34" charset="0"/>
              </a:rPr>
              <a:t>EU GDPR</a:t>
            </a:r>
            <a:endParaRPr lang="hr-HR" altLang="sr-Latn-RS" sz="5600" b="1" dirty="0">
              <a:solidFill>
                <a:srgbClr val="002060"/>
              </a:solidFill>
              <a:latin typeface="Calibri Light" panose="020F0302020204030204" pitchFamily="34" charset="0"/>
              <a:cs typeface="Calibri Light" panose="020F0302020204030204" pitchFamily="34" charset="0"/>
            </a:endParaRPr>
          </a:p>
          <a:p>
            <a:pPr marL="0" indent="0">
              <a:spcAft>
                <a:spcPts val="1200"/>
              </a:spcAft>
            </a:pPr>
            <a:r>
              <a:rPr lang="hr-HR" altLang="sr-Latn-RS" sz="4800" i="1" dirty="0">
                <a:solidFill>
                  <a:srgbClr val="002060"/>
                </a:solidFill>
                <a:latin typeface="Calibri Light" panose="020F0302020204030204" pitchFamily="34" charset="0"/>
                <a:cs typeface="Calibri Light" panose="020F0302020204030204" pitchFamily="34" charset="0"/>
              </a:rPr>
              <a:t>…osoba koja se može identificirati izravno ili neizravno, osobito uz pomoć identifikatora kao što su ime, identifikacijski broj, podaci o lokaciji, mrežni identifikator ili uz pomoć jednog ili više čimbenika svojstvenih za fizički, fiziološki, genetski, mentalni, ekonomski, kulturni ili socijalni identitet tog pojedinca;</a:t>
            </a:r>
          </a:p>
        </p:txBody>
      </p:sp>
    </p:spTree>
    <p:extLst>
      <p:ext uri="{BB962C8B-B14F-4D97-AF65-F5344CB8AC3E}">
        <p14:creationId xmlns:p14="http://schemas.microsoft.com/office/powerpoint/2010/main" val="416743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76291" y="730650"/>
            <a:ext cx="21029831" cy="2650953"/>
          </a:xfrm>
        </p:spPr>
        <p:txBody>
          <a:bodyPr vert="horz" lIns="182868" tIns="91434" rIns="182868" bIns="91434" rtlCol="0" anchor="ctr">
            <a:normAutofit/>
          </a:bodyPr>
          <a:lstStyle/>
          <a:p>
            <a:pPr algn="l"/>
            <a:r>
              <a:rPr lang="en-US" altLang="sr-Latn-RS" b="1"/>
              <a:t>Osobni podatak</a:t>
            </a:r>
          </a:p>
        </p:txBody>
      </p:sp>
      <p:sp>
        <p:nvSpPr>
          <p:cNvPr id="10" name="Rectangle 9"/>
          <p:cNvSpPr>
            <a:spLocks noChangeArrowheads="1"/>
          </p:cNvSpPr>
          <p:nvPr/>
        </p:nvSpPr>
        <p:spPr bwMode="auto">
          <a:xfrm>
            <a:off x="14146880" y="1354350"/>
            <a:ext cx="9716145" cy="1055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buFont typeface="Wingdings" panose="05000000000000000000" pitchFamily="2" charset="2"/>
              <a:buChar char="§"/>
            </a:pPr>
            <a:r>
              <a:rPr lang="hr-HR" altLang="sr-Latn-RS" sz="4000" b="1" i="1" dirty="0" err="1">
                <a:latin typeface="Calibri Light" panose="020F0302020204030204" pitchFamily="34" charset="0"/>
                <a:cs typeface="Calibri Light" panose="020F0302020204030204" pitchFamily="34" charset="0"/>
              </a:rPr>
              <a:t>pseudonimizacija</a:t>
            </a:r>
            <a:r>
              <a:rPr lang="hr-HR" altLang="sr-Latn-RS" sz="4000" b="1" i="1" dirty="0">
                <a:latin typeface="Calibri Light" panose="020F0302020204030204" pitchFamily="34" charset="0"/>
                <a:cs typeface="Calibri Light" panose="020F0302020204030204" pitchFamily="34" charset="0"/>
              </a:rPr>
              <a:t> - obrada osobnih podataka na način da se osobni podaci više ne mogu pripisati određenom ispitaniku bez uporabe dodatnih informacija, pod uvjetom da se takve dodatne informacije drže odvojeno te da podliježu tehničkim i organizacijskim mjerama kako bi se osiguralo da se osobni podaci ne mogu pripisati pojedincu čiji je identitet utvrđen ili se može utvrditi;</a:t>
            </a:r>
          </a:p>
          <a:p>
            <a:pPr>
              <a:spcAft>
                <a:spcPts val="1200"/>
              </a:spcAft>
              <a:buFont typeface="Wingdings" panose="05000000000000000000" pitchFamily="2" charset="2"/>
              <a:buChar char="§"/>
            </a:pPr>
            <a:endParaRPr lang="hr-HR" altLang="sr-Latn-RS" sz="4000" b="1" i="1" dirty="0">
              <a:latin typeface="Calibri Light" panose="020F0302020204030204" pitchFamily="34" charset="0"/>
              <a:cs typeface="Calibri Light" panose="020F0302020204030204" pitchFamily="34" charset="0"/>
            </a:endParaRPr>
          </a:p>
          <a:p>
            <a:pPr>
              <a:spcAft>
                <a:spcPts val="1200"/>
              </a:spcAft>
              <a:buFont typeface="Wingdings" panose="05000000000000000000" pitchFamily="2" charset="2"/>
              <a:buChar char="§"/>
            </a:pPr>
            <a:r>
              <a:rPr lang="hr-HR" altLang="sr-Latn-RS" sz="4000" b="1" i="1" dirty="0">
                <a:latin typeface="Calibri Light" panose="020F0302020204030204" pitchFamily="34" charset="0"/>
                <a:cs typeface="Calibri Light" panose="020F0302020204030204" pitchFamily="34" charset="0"/>
              </a:rPr>
              <a:t>Genetski podaci (npr. individualna genetska sekvenca)</a:t>
            </a:r>
          </a:p>
          <a:p>
            <a:pPr>
              <a:spcAft>
                <a:spcPts val="1200"/>
              </a:spcAft>
              <a:buFont typeface="Wingdings" panose="05000000000000000000" pitchFamily="2" charset="2"/>
              <a:buChar char="§"/>
            </a:pPr>
            <a:r>
              <a:rPr lang="hr-HR" altLang="sr-Latn-RS" sz="4000" b="1" i="1" dirty="0">
                <a:latin typeface="Calibri Light" panose="020F0302020204030204" pitchFamily="34" charset="0"/>
                <a:cs typeface="Calibri Light" panose="020F0302020204030204" pitchFamily="34" charset="0"/>
              </a:rPr>
              <a:t>Biometrijski podaci (otisak prsta, prepoznavanje lica, prepoznavanje očne retine, itd.)</a:t>
            </a:r>
          </a:p>
          <a:p>
            <a:pPr>
              <a:spcAft>
                <a:spcPts val="1200"/>
              </a:spcAft>
              <a:buFont typeface="Wingdings" panose="05000000000000000000" pitchFamily="2" charset="2"/>
              <a:buChar char="§"/>
            </a:pPr>
            <a:r>
              <a:rPr lang="hr-HR" altLang="sr-Latn-RS" sz="4000" b="1" i="1" dirty="0">
                <a:latin typeface="Calibri Light" panose="020F0302020204030204" pitchFamily="34" charset="0"/>
                <a:cs typeface="Calibri Light" panose="020F0302020204030204" pitchFamily="34" charset="0"/>
              </a:rPr>
              <a:t>Papirnati podaci</a:t>
            </a:r>
          </a:p>
        </p:txBody>
      </p:sp>
      <p:graphicFrame>
        <p:nvGraphicFramePr>
          <p:cNvPr id="2" name="Diagram 1"/>
          <p:cNvGraphicFramePr/>
          <p:nvPr>
            <p:extLst/>
          </p:nvPr>
        </p:nvGraphicFramePr>
        <p:xfrm>
          <a:off x="-4063736" y="2942996"/>
          <a:ext cx="21766383" cy="1029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78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Rectangle 13"/>
          <p:cNvSpPr>
            <a:spLocks noChangeArrowheads="1"/>
          </p:cNvSpPr>
          <p:nvPr/>
        </p:nvSpPr>
        <p:spPr bwMode="auto">
          <a:xfrm>
            <a:off x="840309" y="2834902"/>
            <a:ext cx="11065724" cy="64186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t">
            <a:norm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Aft>
                <a:spcPts val="1200"/>
              </a:spcAft>
            </a:pPr>
            <a:r>
              <a:rPr lang="hr-HR" altLang="sr-Latn-RS" sz="4000" b="1" dirty="0">
                <a:latin typeface="+mn-lt"/>
              </a:rPr>
              <a:t>M</a:t>
            </a:r>
            <a:r>
              <a:rPr lang="en-US" altLang="sr-Latn-RS" sz="4000" b="1" dirty="0" err="1">
                <a:latin typeface="+mn-lt"/>
              </a:rPr>
              <a:t>ichal</a:t>
            </a:r>
            <a:r>
              <a:rPr lang="en-US" altLang="sr-Latn-RS" sz="4000" b="1" dirty="0">
                <a:latin typeface="+mn-lt"/>
              </a:rPr>
              <a:t> Kosinski et al. PNAS 2013;110:5802-5805</a:t>
            </a:r>
          </a:p>
          <a:p>
            <a:pPr indent="-457177">
              <a:lnSpc>
                <a:spcPct val="90000"/>
              </a:lnSpc>
              <a:spcAft>
                <a:spcPts val="1200"/>
              </a:spcAft>
              <a:buFont typeface="Arial" panose="020B0604020202020204" pitchFamily="34" charset="0"/>
              <a:buChar char="•"/>
            </a:pPr>
            <a:r>
              <a:rPr lang="en-US" altLang="sr-Latn-RS" sz="4000" b="1" i="1" dirty="0" err="1">
                <a:latin typeface="+mn-lt"/>
              </a:rPr>
              <a:t>Osnovni</a:t>
            </a:r>
            <a:r>
              <a:rPr lang="en-US" altLang="sr-Latn-RS" sz="4000" b="1" i="1" dirty="0">
                <a:latin typeface="+mn-lt"/>
              </a:rPr>
              <a:t> </a:t>
            </a:r>
            <a:r>
              <a:rPr lang="en-US" altLang="sr-Latn-RS" sz="4000" b="1" i="1" dirty="0" err="1">
                <a:latin typeface="+mn-lt"/>
              </a:rPr>
              <a:t>digitalne</a:t>
            </a:r>
            <a:r>
              <a:rPr lang="en-US" altLang="sr-Latn-RS" sz="4000" b="1" i="1" dirty="0">
                <a:latin typeface="+mn-lt"/>
              </a:rPr>
              <a:t> </a:t>
            </a:r>
            <a:r>
              <a:rPr lang="en-US" altLang="sr-Latn-RS" sz="4000" b="1" i="1" dirty="0" err="1">
                <a:latin typeface="+mn-lt"/>
              </a:rPr>
              <a:t>zapisi</a:t>
            </a:r>
            <a:r>
              <a:rPr lang="en-US" altLang="sr-Latn-RS" sz="4000" b="1" i="1" dirty="0">
                <a:latin typeface="+mn-lt"/>
              </a:rPr>
              <a:t> </a:t>
            </a:r>
            <a:r>
              <a:rPr lang="en-US" altLang="sr-Latn-RS" sz="4000" b="1" i="1" dirty="0" err="1">
                <a:latin typeface="+mn-lt"/>
              </a:rPr>
              <a:t>ljudskog</a:t>
            </a:r>
            <a:r>
              <a:rPr lang="en-US" altLang="sr-Latn-RS" sz="4000" b="1" i="1" dirty="0">
                <a:latin typeface="+mn-lt"/>
              </a:rPr>
              <a:t> </a:t>
            </a:r>
            <a:r>
              <a:rPr lang="en-US" altLang="sr-Latn-RS" sz="4000" b="1" i="1" dirty="0" err="1">
                <a:latin typeface="+mn-lt"/>
              </a:rPr>
              <a:t>ponašanja</a:t>
            </a:r>
            <a:endParaRPr lang="en-US" altLang="sr-Latn-RS" sz="4000" b="1" i="1" dirty="0">
              <a:latin typeface="+mn-lt"/>
            </a:endParaRPr>
          </a:p>
          <a:p>
            <a:pPr indent="-457177">
              <a:lnSpc>
                <a:spcPct val="90000"/>
              </a:lnSpc>
              <a:spcAft>
                <a:spcPts val="1200"/>
              </a:spcAft>
              <a:buFont typeface="Arial" panose="020B0604020202020204" pitchFamily="34" charset="0"/>
              <a:buChar char="•"/>
            </a:pPr>
            <a:r>
              <a:rPr lang="en-US" altLang="sr-Latn-RS" sz="4000" i="1" dirty="0" err="1">
                <a:latin typeface="+mn-lt"/>
              </a:rPr>
              <a:t>Mogu</a:t>
            </a:r>
            <a:r>
              <a:rPr lang="en-US" altLang="sr-Latn-RS" sz="4000" i="1" dirty="0">
                <a:latin typeface="+mn-lt"/>
              </a:rPr>
              <a:t> </a:t>
            </a:r>
            <a:r>
              <a:rPr lang="en-US" altLang="sr-Latn-RS" sz="4000" i="1" dirty="0" err="1">
                <a:latin typeface="+mn-lt"/>
              </a:rPr>
              <a:t>automatski</a:t>
            </a:r>
            <a:r>
              <a:rPr lang="en-US" altLang="sr-Latn-RS" sz="4000" i="1" dirty="0">
                <a:latin typeface="+mn-lt"/>
              </a:rPr>
              <a:t> </a:t>
            </a:r>
            <a:r>
              <a:rPr lang="en-US" altLang="sr-Latn-RS" sz="4000" i="1" dirty="0" err="1">
                <a:latin typeface="+mn-lt"/>
              </a:rPr>
              <a:t>i</a:t>
            </a:r>
            <a:r>
              <a:rPr lang="en-US" altLang="sr-Latn-RS" sz="4000" i="1" dirty="0">
                <a:latin typeface="+mn-lt"/>
              </a:rPr>
              <a:t> </a:t>
            </a:r>
            <a:r>
              <a:rPr lang="en-US" altLang="sr-Latn-RS" sz="4000" i="1" dirty="0" err="1">
                <a:latin typeface="+mn-lt"/>
              </a:rPr>
              <a:t>precizno</a:t>
            </a:r>
            <a:r>
              <a:rPr lang="en-US" altLang="sr-Latn-RS" sz="4000" i="1" dirty="0">
                <a:latin typeface="+mn-lt"/>
              </a:rPr>
              <a:t> </a:t>
            </a:r>
            <a:r>
              <a:rPr lang="en-US" altLang="sr-Latn-RS" sz="4000" i="1" dirty="0" err="1">
                <a:latin typeface="+mn-lt"/>
              </a:rPr>
              <a:t>predvidjeti</a:t>
            </a:r>
            <a:r>
              <a:rPr lang="en-US" altLang="sr-Latn-RS" sz="4000" i="1" dirty="0">
                <a:latin typeface="+mn-lt"/>
              </a:rPr>
              <a:t> </a:t>
            </a:r>
            <a:r>
              <a:rPr lang="en-US" altLang="sr-Latn-RS" sz="4000" i="1" dirty="0" err="1">
                <a:latin typeface="+mn-lt"/>
              </a:rPr>
              <a:t>osobne</a:t>
            </a:r>
            <a:r>
              <a:rPr lang="en-US" altLang="sr-Latn-RS" sz="4000" i="1" dirty="0">
                <a:latin typeface="+mn-lt"/>
              </a:rPr>
              <a:t> </a:t>
            </a:r>
            <a:r>
              <a:rPr lang="en-US" altLang="sr-Latn-RS" sz="4000" i="1" dirty="0" err="1">
                <a:latin typeface="+mn-lt"/>
              </a:rPr>
              <a:t>atribute</a:t>
            </a:r>
            <a:r>
              <a:rPr lang="en-US" altLang="sr-Latn-RS" sz="4000" i="1" dirty="0">
                <a:latin typeface="+mn-lt"/>
              </a:rPr>
              <a:t> </a:t>
            </a:r>
            <a:r>
              <a:rPr lang="en-US" altLang="sr-Latn-RS" sz="4000" i="1" dirty="0" err="1">
                <a:latin typeface="+mn-lt"/>
              </a:rPr>
              <a:t>ljudskog</a:t>
            </a:r>
            <a:r>
              <a:rPr lang="en-US" altLang="sr-Latn-RS" sz="4000" i="1" dirty="0">
                <a:latin typeface="+mn-lt"/>
              </a:rPr>
              <a:t> </a:t>
            </a:r>
            <a:r>
              <a:rPr lang="en-US" altLang="sr-Latn-RS" sz="4000" i="1" dirty="0" err="1">
                <a:latin typeface="+mn-lt"/>
              </a:rPr>
              <a:t>ponašanja</a:t>
            </a:r>
            <a:endParaRPr lang="en-US" altLang="sr-Latn-RS" sz="4000" i="1" dirty="0">
              <a:latin typeface="+mn-lt"/>
            </a:endParaRPr>
          </a:p>
          <a:p>
            <a:pPr indent="-457177">
              <a:lnSpc>
                <a:spcPct val="90000"/>
              </a:lnSpc>
              <a:spcAft>
                <a:spcPts val="1200"/>
              </a:spcAft>
              <a:buFont typeface="Arial" panose="020B0604020202020204" pitchFamily="34" charset="0"/>
              <a:buChar char="•"/>
            </a:pPr>
            <a:r>
              <a:rPr lang="en-US" altLang="sr-Latn-RS" sz="4000" i="1" dirty="0" err="1">
                <a:latin typeface="+mn-lt"/>
              </a:rPr>
              <a:t>atributi</a:t>
            </a:r>
            <a:r>
              <a:rPr lang="en-US" altLang="sr-Latn-RS" sz="4000" i="1" dirty="0">
                <a:latin typeface="+mn-lt"/>
              </a:rPr>
              <a:t> za </a:t>
            </a:r>
            <a:r>
              <a:rPr lang="en-US" altLang="sr-Latn-RS" sz="4000" i="1" dirty="0" err="1">
                <a:latin typeface="+mn-lt"/>
              </a:rPr>
              <a:t>koje</a:t>
            </a:r>
            <a:r>
              <a:rPr lang="en-US" altLang="sr-Latn-RS" sz="4000" i="1" dirty="0">
                <a:latin typeface="+mn-lt"/>
              </a:rPr>
              <a:t> </a:t>
            </a:r>
            <a:r>
              <a:rPr lang="en-US" altLang="sr-Latn-RS" sz="4000" i="1" dirty="0" err="1">
                <a:latin typeface="+mn-lt"/>
              </a:rPr>
              <a:t>ljudi</a:t>
            </a:r>
            <a:r>
              <a:rPr lang="en-US" altLang="sr-Latn-RS" sz="4000" i="1" dirty="0">
                <a:latin typeface="+mn-lt"/>
              </a:rPr>
              <a:t> </a:t>
            </a:r>
            <a:r>
              <a:rPr lang="en-US" altLang="sr-Latn-RS" sz="4000" i="1" dirty="0" err="1">
                <a:latin typeface="+mn-lt"/>
              </a:rPr>
              <a:t>pretpostavljaju</a:t>
            </a:r>
            <a:r>
              <a:rPr lang="en-US" altLang="sr-Latn-RS" sz="4000" i="1" dirty="0">
                <a:latin typeface="+mn-lt"/>
              </a:rPr>
              <a:t> da </a:t>
            </a:r>
            <a:r>
              <a:rPr lang="en-US" altLang="sr-Latn-RS" sz="4000" i="1" dirty="0" err="1">
                <a:latin typeface="+mn-lt"/>
              </a:rPr>
              <a:t>su</a:t>
            </a:r>
            <a:r>
              <a:rPr lang="en-US" altLang="sr-Latn-RS" sz="4000" i="1" dirty="0">
                <a:latin typeface="+mn-lt"/>
              </a:rPr>
              <a:t> </a:t>
            </a:r>
            <a:r>
              <a:rPr lang="en-US" altLang="sr-Latn-RS" sz="4000" i="1" dirty="0" err="1">
                <a:latin typeface="+mn-lt"/>
              </a:rPr>
              <a:t>privatni</a:t>
            </a:r>
            <a:endParaRPr lang="en-US" altLang="sr-Latn-RS" sz="4000" i="1" dirty="0">
              <a:latin typeface="+mn-lt"/>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948" r="3" b="6966"/>
          <a:stretch/>
        </p:blipFill>
        <p:spPr bwMode="auto">
          <a:xfrm>
            <a:off x="13497411" y="1147729"/>
            <a:ext cx="10205748" cy="11420546"/>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044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291" y="731920"/>
            <a:ext cx="21029831" cy="2650953"/>
          </a:xfrm>
        </p:spPr>
        <p:txBody>
          <a:bodyPr vert="horz" lIns="182868" tIns="91434" rIns="182868" bIns="91434" rtlCol="0" anchor="ctr">
            <a:normAutofit/>
          </a:bodyPr>
          <a:lstStyle/>
          <a:p>
            <a:pPr algn="l"/>
            <a:r>
              <a:rPr lang="en-US" altLang="sr-Latn-RS" b="1" dirty="0" err="1">
                <a:solidFill>
                  <a:srgbClr val="002060"/>
                </a:solidFill>
              </a:rPr>
              <a:t>Ekstrateritorijalnost</a:t>
            </a:r>
            <a:endParaRPr lang="en-US" altLang="sr-Latn-RS" b="1" dirty="0">
              <a:solidFill>
                <a:srgbClr val="002060"/>
              </a:solidFill>
            </a:endParaRPr>
          </a:p>
        </p:txBody>
      </p:sp>
      <p:pic>
        <p:nvPicPr>
          <p:cNvPr id="19464" name="Picture 2" descr="Slikovni rezultat za eu extraterritoriality"/>
          <p:cNvPicPr>
            <a:picLocks noChangeAspect="1" noChangeArrowheads="1"/>
          </p:cNvPicPr>
          <p:nvPr/>
        </p:nvPicPr>
        <p:blipFill rotWithShape="1">
          <a:blip r:embed="rId2">
            <a:extLst>
              <a:ext uri="{28A0092B-C50C-407E-A947-70E740481C1C}">
                <a14:useLocalDpi xmlns:a14="http://schemas.microsoft.com/office/drawing/2010/main" val="0"/>
              </a:ext>
            </a:extLst>
          </a:blip>
          <a:srcRect r="20591" b="1"/>
          <a:stretch/>
        </p:blipFill>
        <p:spPr bwMode="auto">
          <a:xfrm>
            <a:off x="1682386" y="4553864"/>
            <a:ext cx="10030315" cy="7799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9"/>
          <p:cNvSpPr>
            <a:spLocks noChangeArrowheads="1"/>
          </p:cNvSpPr>
          <p:nvPr/>
        </p:nvSpPr>
        <p:spPr bwMode="auto">
          <a:xfrm>
            <a:off x="12669715" y="4553864"/>
            <a:ext cx="10030315" cy="77997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182868" tIns="91434" rIns="182868" bIns="91434" rtlCol="0" anchor="ctr">
            <a:norm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457177">
              <a:lnSpc>
                <a:spcPct val="90000"/>
              </a:lnSpc>
              <a:spcAft>
                <a:spcPts val="1200"/>
              </a:spcAft>
              <a:buFont typeface="Arial" panose="020B0604020202020204" pitchFamily="34" charset="0"/>
              <a:buChar char="•"/>
            </a:pPr>
            <a:endParaRPr lang="en-US" altLang="sr-Latn-RS" sz="4400" b="1" dirty="0">
              <a:latin typeface="+mn-lt"/>
            </a:endParaRPr>
          </a:p>
          <a:p>
            <a:pPr indent="-457177">
              <a:lnSpc>
                <a:spcPct val="90000"/>
              </a:lnSpc>
              <a:spcAft>
                <a:spcPts val="1200"/>
              </a:spcAft>
              <a:buFont typeface="Arial" panose="020B0604020202020204" pitchFamily="34" charset="0"/>
              <a:buChar char="•"/>
            </a:pPr>
            <a:endParaRPr lang="en-US" altLang="sr-Latn-RS" sz="4400" b="1" dirty="0">
              <a:latin typeface="+mn-lt"/>
            </a:endParaRPr>
          </a:p>
        </p:txBody>
      </p:sp>
      <p:sp>
        <p:nvSpPr>
          <p:cNvPr id="16" name="Rectangle 15"/>
          <p:cNvSpPr/>
          <p:nvPr/>
        </p:nvSpPr>
        <p:spPr>
          <a:xfrm>
            <a:off x="12390333" y="4114343"/>
            <a:ext cx="11581646" cy="7755969"/>
          </a:xfrm>
          <a:prstGeom prst="rect">
            <a:avLst/>
          </a:prstGeom>
        </p:spPr>
        <p:txBody>
          <a:bodyPr wrap="square">
            <a:spAutoFit/>
          </a:bodyPr>
          <a:lstStyle/>
          <a:p>
            <a:pPr algn="ctr">
              <a:spcAft>
                <a:spcPts val="1200"/>
              </a:spcAft>
              <a:defRPr/>
            </a:pPr>
            <a:r>
              <a:rPr lang="hr-HR" altLang="sr-Latn-RS" sz="6400" b="1" dirty="0">
                <a:latin typeface="Calibri Light" panose="020F0302020204030204" pitchFamily="34" charset="0"/>
                <a:cs typeface="Calibri Light" panose="020F0302020204030204" pitchFamily="34" charset="0"/>
              </a:rPr>
              <a:t>EU GDPR</a:t>
            </a:r>
            <a:endParaRPr lang="hr-HR" altLang="sr-Latn-RS" sz="7200" b="1" dirty="0">
              <a:latin typeface="Calibri Light" panose="020F0302020204030204" pitchFamily="34" charset="0"/>
              <a:cs typeface="Calibri Light" panose="020F0302020204030204" pitchFamily="34" charset="0"/>
            </a:endParaRPr>
          </a:p>
          <a:p>
            <a:pPr>
              <a:spcAft>
                <a:spcPts val="1200"/>
              </a:spcAft>
              <a:defRPr/>
            </a:pPr>
            <a:r>
              <a:rPr lang="hr-HR" sz="4800" b="1" i="1" dirty="0">
                <a:latin typeface="Calibri Light" panose="020F0302020204030204" pitchFamily="34" charset="0"/>
                <a:cs typeface="Calibri Light" panose="020F0302020204030204" pitchFamily="34" charset="0"/>
              </a:rPr>
              <a:t>Primjenjuje se u slučaju </a:t>
            </a:r>
            <a:r>
              <a:rPr lang="hr-HR" sz="4800" b="1" i="1" dirty="0">
                <a:solidFill>
                  <a:srgbClr val="C00000"/>
                </a:solidFill>
                <a:latin typeface="Calibri Light" panose="020F0302020204030204" pitchFamily="34" charset="0"/>
                <a:cs typeface="Calibri Light" panose="020F0302020204030204" pitchFamily="34" charset="0"/>
              </a:rPr>
              <a:t>AKO</a:t>
            </a:r>
          </a:p>
          <a:p>
            <a:pPr marL="685766" indent="-685766">
              <a:spcAft>
                <a:spcPts val="1200"/>
              </a:spcAft>
              <a:buFont typeface="+mj-lt"/>
              <a:buAutoNum type="alphaLcParenR"/>
              <a:defRPr/>
            </a:pPr>
            <a:r>
              <a:rPr lang="hr-HR" sz="4800" i="1" dirty="0">
                <a:latin typeface="Calibri Light" panose="020F0302020204030204" pitchFamily="34" charset="0"/>
                <a:cs typeface="Calibri Light" panose="020F0302020204030204" pitchFamily="34" charset="0"/>
              </a:rPr>
              <a:t>je organizacija </a:t>
            </a:r>
            <a:r>
              <a:rPr lang="hr-HR" sz="4800" b="1" i="1" u="sng" dirty="0">
                <a:latin typeface="Calibri Light" panose="020F0302020204030204" pitchFamily="34" charset="0"/>
                <a:cs typeface="Calibri Light" panose="020F0302020204030204" pitchFamily="34" charset="0"/>
              </a:rPr>
              <a:t>osnovana</a:t>
            </a:r>
            <a:r>
              <a:rPr lang="hr-HR" sz="4800" i="1" dirty="0">
                <a:latin typeface="Calibri Light" panose="020F0302020204030204" pitchFamily="34" charset="0"/>
                <a:cs typeface="Calibri Light" panose="020F0302020204030204" pitchFamily="34" charset="0"/>
              </a:rPr>
              <a:t> u EU</a:t>
            </a:r>
          </a:p>
          <a:p>
            <a:pPr marL="685766" indent="-685766">
              <a:spcAft>
                <a:spcPts val="1200"/>
              </a:spcAft>
              <a:buFont typeface="+mj-lt"/>
              <a:buAutoNum type="alphaLcParenR"/>
              <a:defRPr/>
            </a:pPr>
            <a:r>
              <a:rPr lang="hr-HR" sz="4800" i="1" dirty="0">
                <a:latin typeface="Calibri Light" panose="020F0302020204030204" pitchFamily="34" charset="0"/>
                <a:cs typeface="Calibri Light" panose="020F0302020204030204" pitchFamily="34" charset="0"/>
              </a:rPr>
              <a:t>organizacija </a:t>
            </a:r>
            <a:r>
              <a:rPr lang="hr-HR" sz="4800" b="1" i="1" u="sng" dirty="0">
                <a:latin typeface="Calibri Light" panose="020F0302020204030204" pitchFamily="34" charset="0"/>
                <a:cs typeface="Calibri Light" panose="020F0302020204030204" pitchFamily="34" charset="0"/>
              </a:rPr>
              <a:t>nudi robu i usluge </a:t>
            </a:r>
            <a:r>
              <a:rPr lang="hr-HR" sz="4800" i="1" dirty="0">
                <a:latin typeface="Calibri Light" panose="020F0302020204030204" pitchFamily="34" charset="0"/>
                <a:cs typeface="Calibri Light" panose="020F0302020204030204" pitchFamily="34" charset="0"/>
              </a:rPr>
              <a:t>EU rezidentima</a:t>
            </a:r>
          </a:p>
          <a:p>
            <a:pPr marL="685766" indent="-685766">
              <a:spcAft>
                <a:spcPts val="1200"/>
              </a:spcAft>
              <a:buFont typeface="+mj-lt"/>
              <a:buAutoNum type="alphaLcParenR"/>
              <a:defRPr/>
            </a:pPr>
            <a:r>
              <a:rPr lang="hr-HR" sz="4800" b="1" i="1" u="sng" dirty="0">
                <a:latin typeface="Calibri Light" panose="020F0302020204030204" pitchFamily="34" charset="0"/>
                <a:cs typeface="Calibri Light" panose="020F0302020204030204" pitchFamily="34" charset="0"/>
              </a:rPr>
              <a:t>nadzire ponašanje </a:t>
            </a:r>
            <a:r>
              <a:rPr lang="hr-HR" sz="4800" i="1" dirty="0">
                <a:latin typeface="Calibri Light" panose="020F0302020204030204" pitchFamily="34" charset="0"/>
                <a:cs typeface="Calibri Light" panose="020F0302020204030204" pitchFamily="34" charset="0"/>
              </a:rPr>
              <a:t>EU rezidenata</a:t>
            </a:r>
          </a:p>
          <a:p>
            <a:pPr>
              <a:spcAft>
                <a:spcPts val="1200"/>
              </a:spcAft>
              <a:defRPr/>
            </a:pPr>
            <a:r>
              <a:rPr lang="en-US" altLang="sr-Latn-RS" sz="4800" b="1" dirty="0" err="1"/>
              <a:t>proširuje</a:t>
            </a:r>
            <a:r>
              <a:rPr lang="en-US" altLang="sr-Latn-RS" sz="4800" b="1" dirty="0"/>
              <a:t> se </a:t>
            </a:r>
            <a:r>
              <a:rPr lang="en-US" altLang="sr-Latn-RS" sz="4800" b="1" dirty="0" err="1"/>
              <a:t>nadzor</a:t>
            </a:r>
            <a:r>
              <a:rPr lang="en-US" altLang="sr-Latn-RS" sz="4800" b="1" dirty="0"/>
              <a:t> </a:t>
            </a:r>
            <a:r>
              <a:rPr lang="en-US" altLang="sr-Latn-RS" sz="4800" b="1" dirty="0" err="1"/>
              <a:t>nad</a:t>
            </a:r>
            <a:r>
              <a:rPr lang="en-US" altLang="sr-Latn-RS" sz="4800" b="1" dirty="0"/>
              <a:t> </a:t>
            </a:r>
            <a:r>
              <a:rPr lang="en-US" altLang="sr-Latn-RS" sz="4800" b="1" dirty="0" err="1"/>
              <a:t>organizacijama</a:t>
            </a:r>
            <a:r>
              <a:rPr lang="en-US" altLang="sr-Latn-RS" sz="4800" b="1" dirty="0"/>
              <a:t> </a:t>
            </a:r>
            <a:r>
              <a:rPr lang="en-US" altLang="sr-Latn-RS" sz="4800" b="1" dirty="0" err="1"/>
              <a:t>koje</a:t>
            </a:r>
            <a:r>
              <a:rPr lang="en-US" altLang="sr-Latn-RS" sz="4800" b="1" dirty="0"/>
              <a:t> </a:t>
            </a:r>
            <a:r>
              <a:rPr lang="en-US" altLang="sr-Latn-RS" sz="4800" b="1" dirty="0" err="1"/>
              <a:t>nisu</a:t>
            </a:r>
            <a:r>
              <a:rPr lang="en-US" altLang="sr-Latn-RS" sz="4800" b="1" dirty="0"/>
              <a:t> u EU   </a:t>
            </a:r>
            <a:r>
              <a:rPr lang="en-US" altLang="sr-Latn-RS" sz="4800" b="1" dirty="0" err="1"/>
              <a:t>moraju</a:t>
            </a:r>
            <a:r>
              <a:rPr lang="en-US" altLang="sr-Latn-RS" sz="4800" b="1" dirty="0"/>
              <a:t> se </a:t>
            </a:r>
            <a:r>
              <a:rPr lang="en-US" altLang="sr-Latn-RS" sz="4800" b="1" dirty="0" err="1"/>
              <a:t>uskladiti</a:t>
            </a:r>
            <a:endParaRPr lang="hr-HR" sz="48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09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10295636"/>
            <a:ext cx="24382413" cy="3419917"/>
          </a:xfrm>
          <a:prstGeom prst="rect">
            <a:avLst/>
          </a:prstGeom>
        </p:spPr>
      </p:pic>
      <p:sp>
        <p:nvSpPr>
          <p:cNvPr id="9" name="Title 1"/>
          <p:cNvSpPr txBox="1">
            <a:spLocks/>
          </p:cNvSpPr>
          <p:nvPr/>
        </p:nvSpPr>
        <p:spPr>
          <a:xfrm>
            <a:off x="2132921" y="1173422"/>
            <a:ext cx="19253026" cy="1500090"/>
          </a:xfrm>
          <a:prstGeom prst="rect">
            <a:avLst/>
          </a:prstGeom>
        </p:spPr>
        <p:txBody>
          <a:bodyPr vert="horz" lIns="137151" tIns="68576" rIns="137151" bIns="6857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HR" sz="8100" dirty="0" err="1">
                <a:solidFill>
                  <a:schemeClr val="tx2">
                    <a:lumMod val="50000"/>
                  </a:schemeClr>
                </a:solidFill>
                <a:latin typeface="Crosig Sans Med" pitchFamily="2" charset="0"/>
                <a:ea typeface="Crosig Sans Med" pitchFamily="2" charset="0"/>
                <a:cs typeface="Teko SemiBold" panose="02000000000000000000" pitchFamily="50" charset="0"/>
              </a:rPr>
              <a:t>Cyber</a:t>
            </a:r>
            <a:r>
              <a:rPr lang="hr-HR" sz="8100" dirty="0">
                <a:solidFill>
                  <a:schemeClr val="tx2">
                    <a:lumMod val="50000"/>
                  </a:schemeClr>
                </a:solidFill>
                <a:latin typeface="Crosig Sans Med" pitchFamily="2" charset="0"/>
                <a:ea typeface="Crosig Sans Med" pitchFamily="2" charset="0"/>
                <a:cs typeface="Teko SemiBold" panose="02000000000000000000" pitchFamily="50" charset="0"/>
              </a:rPr>
              <a:t> </a:t>
            </a:r>
            <a:r>
              <a:rPr lang="hr-HR" sz="8100" dirty="0" err="1">
                <a:solidFill>
                  <a:schemeClr val="tx2">
                    <a:lumMod val="50000"/>
                  </a:schemeClr>
                </a:solidFill>
                <a:latin typeface="Crosig Sans Med" pitchFamily="2" charset="0"/>
                <a:ea typeface="Crosig Sans Med" pitchFamily="2" charset="0"/>
                <a:cs typeface="Teko SemiBold" panose="02000000000000000000" pitchFamily="50" charset="0"/>
              </a:rPr>
              <a:t>security</a:t>
            </a:r>
            <a:endParaRPr lang="hr-HR" sz="8100" dirty="0">
              <a:solidFill>
                <a:schemeClr val="tx2">
                  <a:lumMod val="50000"/>
                </a:schemeClr>
              </a:solidFill>
              <a:latin typeface="Crosig Sans Med" pitchFamily="2" charset="0"/>
              <a:ea typeface="Crosig Sans Med" pitchFamily="2" charset="0"/>
              <a:cs typeface="Teko SemiBold" panose="02000000000000000000" pitchFamily="50" charset="0"/>
            </a:endParaRPr>
          </a:p>
        </p:txBody>
      </p:sp>
      <p:sp>
        <p:nvSpPr>
          <p:cNvPr id="10" name="Rectangle 9"/>
          <p:cNvSpPr/>
          <p:nvPr/>
        </p:nvSpPr>
        <p:spPr>
          <a:xfrm>
            <a:off x="2132922" y="4044746"/>
            <a:ext cx="20776925" cy="4524315"/>
          </a:xfrm>
          <a:prstGeom prst="rect">
            <a:avLst/>
          </a:prstGeom>
        </p:spPr>
        <p:txBody>
          <a:bodyPr wrap="square">
            <a:spAutoFit/>
          </a:bodyPr>
          <a:lstStyle/>
          <a:p>
            <a:r>
              <a:rPr lang="hr-HR" sz="7200" dirty="0">
                <a:solidFill>
                  <a:srgbClr val="000000"/>
                </a:solidFill>
                <a:latin typeface="White Rabbit" panose="00000009000000000000" pitchFamily="50" charset="0"/>
                <a:cs typeface="White Rabbit" panose="00000009000000000000" pitchFamily="50" charset="0"/>
              </a:rPr>
              <a:t>znači biti slobodan od opasnosti ili štete uzrokovane prekidom, ometanjem ili padom </a:t>
            </a:r>
            <a:r>
              <a:rPr lang="hr-HR" sz="7200" dirty="0" err="1">
                <a:solidFill>
                  <a:srgbClr val="000000"/>
                </a:solidFill>
                <a:latin typeface="White Rabbit" panose="00000009000000000000" pitchFamily="50" charset="0"/>
                <a:cs typeface="White Rabbit" panose="00000009000000000000" pitchFamily="50" charset="0"/>
              </a:rPr>
              <a:t>informatičk</a:t>
            </a:r>
            <a:r>
              <a:rPr lang="hr-HR" sz="7200" dirty="0">
                <a:solidFill>
                  <a:srgbClr val="000000"/>
                </a:solidFill>
                <a:latin typeface="White Rabbit" panose="00000009000000000000" pitchFamily="50" charset="0"/>
                <a:cs typeface="White Rabbit" panose="00000009000000000000" pitchFamily="50" charset="0"/>
              </a:rPr>
              <a:t> o-komunikacijskih tehnologija (ICT) ili zlouporabom ICT-a</a:t>
            </a:r>
          </a:p>
        </p:txBody>
      </p:sp>
    </p:spTree>
    <p:extLst>
      <p:ext uri="{BB962C8B-B14F-4D97-AF65-F5344CB8AC3E}">
        <p14:creationId xmlns:p14="http://schemas.microsoft.com/office/powerpoint/2010/main" val="252125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7" name="Rectangle 1"/>
          <p:cNvSpPr>
            <a:spLocks noChangeArrowheads="1"/>
          </p:cNvSpPr>
          <p:nvPr/>
        </p:nvSpPr>
        <p:spPr bwMode="auto">
          <a:xfrm>
            <a:off x="579673" y="4196264"/>
            <a:ext cx="23239487" cy="183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hr-HR" altLang="sr-Latn-RS" sz="4000" b="1" i="1" dirty="0">
                <a:latin typeface="Calibri Light" panose="020F0302020204030204" pitchFamily="34" charset="0"/>
                <a:cs typeface="Calibri Light" panose="020F0302020204030204" pitchFamily="34" charset="0"/>
              </a:rPr>
              <a:t>Izvršitelj obrade</a:t>
            </a:r>
            <a:r>
              <a:rPr lang="hr-HR" altLang="sr-Latn-RS" sz="4000" i="1" dirty="0">
                <a:latin typeface="Calibri Light" panose="020F0302020204030204" pitchFamily="34" charset="0"/>
                <a:cs typeface="Calibri Light" panose="020F0302020204030204" pitchFamily="34" charset="0"/>
              </a:rPr>
              <a:t>: fizička ili pravna osoba, tijelo javne vlasti, agencija ili drugo tijelo koje obrađuje osobne podatke u ime voditelja obrade;</a:t>
            </a:r>
          </a:p>
        </p:txBody>
      </p:sp>
      <p:sp>
        <p:nvSpPr>
          <p:cNvPr id="20488" name="Rectangle 2"/>
          <p:cNvSpPr>
            <a:spLocks noChangeArrowheads="1"/>
          </p:cNvSpPr>
          <p:nvPr/>
        </p:nvSpPr>
        <p:spPr bwMode="auto">
          <a:xfrm>
            <a:off x="784968" y="6072959"/>
            <a:ext cx="21910835" cy="321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hr-HR" altLang="sr-Latn-RS" sz="4000" b="1" i="1" dirty="0">
                <a:latin typeface="Calibri Light" panose="020F0302020204030204" pitchFamily="34" charset="0"/>
                <a:cs typeface="Calibri Light" panose="020F0302020204030204" pitchFamily="34" charset="0"/>
              </a:rPr>
              <a:t>Voditelj obrade: </a:t>
            </a:r>
            <a:r>
              <a:rPr lang="hr-HR" altLang="sr-Latn-RS" sz="4000" i="1" dirty="0">
                <a:latin typeface="Calibri Light" panose="020F0302020204030204" pitchFamily="34" charset="0"/>
                <a:cs typeface="Calibri Light" panose="020F0302020204030204" pitchFamily="34" charset="0"/>
              </a:rPr>
              <a:t>fizička ili pravna osoba, tijelo javne vlasti, agencija ili drugo tijelo koje samo ili zajedno s drugima određuje svrhe i sredstva obrade osobnih podataka; kada su svrhe i sredstva takve obrade utvrđeni pravom Unije ili pravom države članice, voditelj obrade ili posebni kriteriji za njegovo imenovanje mogu se predvidjeti pravom Unije ili pravom države članice;</a:t>
            </a:r>
          </a:p>
        </p:txBody>
      </p:sp>
      <p:sp>
        <p:nvSpPr>
          <p:cNvPr id="20486" name="Rectangle 15"/>
          <p:cNvSpPr>
            <a:spLocks noChangeArrowheads="1"/>
          </p:cNvSpPr>
          <p:nvPr/>
        </p:nvSpPr>
        <p:spPr bwMode="auto">
          <a:xfrm>
            <a:off x="1444127" y="9256206"/>
            <a:ext cx="21034592" cy="260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lnSpc>
                <a:spcPct val="90000"/>
              </a:lnSpc>
              <a:spcAft>
                <a:spcPts val="1200"/>
              </a:spcAft>
            </a:pPr>
            <a:r>
              <a:rPr lang="hr-HR" altLang="sr-Latn-RS" sz="5400" b="1" dirty="0">
                <a:latin typeface="Crosig Lt" pitchFamily="2" charset="0"/>
                <a:ea typeface="Crosig Lt" pitchFamily="2" charset="0"/>
                <a:cs typeface="Calibri Light" panose="020F0302020204030204" pitchFamily="34" charset="0"/>
              </a:rPr>
              <a:t>EU GDPR</a:t>
            </a:r>
            <a:endParaRPr lang="hr-HR" altLang="sr-Latn-RS" sz="5400" b="1" u="sng" dirty="0">
              <a:latin typeface="Crosig Lt" pitchFamily="2" charset="0"/>
              <a:ea typeface="Crosig Lt" pitchFamily="2" charset="0"/>
              <a:cs typeface="Calibri Light" panose="020F0302020204030204" pitchFamily="34" charset="0"/>
            </a:endParaRPr>
          </a:p>
          <a:p>
            <a:pPr>
              <a:lnSpc>
                <a:spcPct val="90000"/>
              </a:lnSpc>
              <a:spcAft>
                <a:spcPts val="1200"/>
              </a:spcAft>
              <a:buFont typeface="Wingdings" panose="05000000000000000000" pitchFamily="2" charset="2"/>
              <a:buChar char="§"/>
            </a:pPr>
            <a:r>
              <a:rPr lang="hr-HR" altLang="sr-Latn-RS" sz="5400" b="1" u="sng" dirty="0">
                <a:latin typeface="Crosig Lt" pitchFamily="2" charset="0"/>
                <a:ea typeface="Crosig Lt" pitchFamily="2" charset="0"/>
                <a:cs typeface="Calibri Light" panose="020F0302020204030204" pitchFamily="34" charset="0"/>
              </a:rPr>
              <a:t>Izravna obavezna odgovornost</a:t>
            </a:r>
          </a:p>
          <a:p>
            <a:pPr>
              <a:lnSpc>
                <a:spcPct val="90000"/>
              </a:lnSpc>
              <a:spcAft>
                <a:spcPts val="1200"/>
              </a:spcAft>
              <a:buFont typeface="Wingdings" panose="05000000000000000000" pitchFamily="2" charset="2"/>
              <a:buChar char="§"/>
            </a:pPr>
            <a:r>
              <a:rPr lang="hr-HR" altLang="sr-Latn-RS" sz="5400" dirty="0">
                <a:latin typeface="Crosig Lt" pitchFamily="2" charset="0"/>
                <a:ea typeface="Crosig Lt" pitchFamily="2" charset="0"/>
                <a:cs typeface="Calibri Light" panose="020F0302020204030204" pitchFamily="34" charset="0"/>
              </a:rPr>
              <a:t>dodatno i </a:t>
            </a:r>
            <a:r>
              <a:rPr lang="hr-HR" altLang="sr-Latn-RS" sz="5400" b="1" u="sng" dirty="0">
                <a:latin typeface="Crosig Lt" pitchFamily="2" charset="0"/>
                <a:ea typeface="Crosig Lt" pitchFamily="2" charset="0"/>
                <a:cs typeface="Calibri Light" panose="020F0302020204030204" pitchFamily="34" charset="0"/>
              </a:rPr>
              <a:t>obavezni uvjeti </a:t>
            </a:r>
            <a:r>
              <a:rPr lang="hr-HR" altLang="sr-Latn-RS" sz="5400" dirty="0">
                <a:latin typeface="Crosig Lt" pitchFamily="2" charset="0"/>
                <a:ea typeface="Crosig Lt" pitchFamily="2" charset="0"/>
                <a:cs typeface="Calibri Light" panose="020F0302020204030204" pitchFamily="34" charset="0"/>
              </a:rPr>
              <a:t>za izvršitelje, </a:t>
            </a:r>
            <a:r>
              <a:rPr lang="hr-HR" altLang="sr-Latn-RS" sz="5400" dirty="0" err="1">
                <a:latin typeface="Crosig Lt" pitchFamily="2" charset="0"/>
                <a:ea typeface="Crosig Lt" pitchFamily="2" charset="0"/>
                <a:cs typeface="Calibri Light" panose="020F0302020204030204" pitchFamily="34" charset="0"/>
              </a:rPr>
              <a:t>podizvršitelje</a:t>
            </a:r>
            <a:r>
              <a:rPr lang="hr-HR" altLang="sr-Latn-RS" sz="5400" dirty="0">
                <a:latin typeface="Crosig Lt" pitchFamily="2" charset="0"/>
                <a:ea typeface="Crosig Lt" pitchFamily="2" charset="0"/>
                <a:cs typeface="Calibri Light" panose="020F0302020204030204" pitchFamily="34" charset="0"/>
              </a:rPr>
              <a:t> i kontrolore</a:t>
            </a:r>
          </a:p>
        </p:txBody>
      </p:sp>
      <p:sp>
        <p:nvSpPr>
          <p:cNvPr id="20482" name="Title 1"/>
          <p:cNvSpPr>
            <a:spLocks noGrp="1"/>
          </p:cNvSpPr>
          <p:nvPr>
            <p:ph type="title"/>
          </p:nvPr>
        </p:nvSpPr>
        <p:spPr>
          <a:xfrm>
            <a:off x="1920116" y="868592"/>
            <a:ext cx="20558603" cy="2723907"/>
          </a:xfrm>
        </p:spPr>
        <p:txBody>
          <a:bodyPr vert="horz" lIns="182868" tIns="91434" rIns="182868" bIns="91434" rtlCol="0" anchor="b">
            <a:normAutofit/>
          </a:bodyPr>
          <a:lstStyle/>
          <a:p>
            <a:pPr algn="l"/>
            <a:r>
              <a:rPr lang="en-US" altLang="sr-Latn-RS" sz="9600" dirty="0" err="1">
                <a:solidFill>
                  <a:srgbClr val="002060"/>
                </a:solidFill>
              </a:rPr>
              <a:t>Primjena</a:t>
            </a:r>
            <a:r>
              <a:rPr lang="en-US" altLang="sr-Latn-RS" sz="9600" dirty="0">
                <a:solidFill>
                  <a:srgbClr val="002060"/>
                </a:solidFill>
              </a:rPr>
              <a:t> </a:t>
            </a:r>
            <a:r>
              <a:rPr lang="en-US" altLang="sr-Latn-RS" sz="9600" dirty="0" err="1">
                <a:solidFill>
                  <a:srgbClr val="002060"/>
                </a:solidFill>
              </a:rPr>
              <a:t>na</a:t>
            </a:r>
            <a:r>
              <a:rPr lang="en-US" altLang="sr-Latn-RS" sz="9600" dirty="0">
                <a:solidFill>
                  <a:srgbClr val="002060"/>
                </a:solidFill>
              </a:rPr>
              <a:t> </a:t>
            </a:r>
            <a:r>
              <a:rPr lang="en-US" altLang="sr-Latn-RS" sz="9600" dirty="0" err="1">
                <a:solidFill>
                  <a:srgbClr val="002060"/>
                </a:solidFill>
              </a:rPr>
              <a:t>izvršitelje</a:t>
            </a:r>
            <a:r>
              <a:rPr lang="en-US" altLang="sr-Latn-RS" sz="9600" dirty="0">
                <a:solidFill>
                  <a:srgbClr val="002060"/>
                </a:solidFill>
              </a:rPr>
              <a:t> </a:t>
            </a:r>
            <a:r>
              <a:rPr lang="en-US" altLang="sr-Latn-RS" sz="9600" dirty="0" err="1">
                <a:solidFill>
                  <a:srgbClr val="002060"/>
                </a:solidFill>
              </a:rPr>
              <a:t>obrade</a:t>
            </a:r>
            <a:r>
              <a:rPr lang="en-US" altLang="sr-Latn-RS" sz="9600" dirty="0">
                <a:solidFill>
                  <a:srgbClr val="002060"/>
                </a:solidFill>
              </a:rPr>
              <a:t> </a:t>
            </a:r>
          </a:p>
        </p:txBody>
      </p:sp>
    </p:spTree>
    <p:extLst>
      <p:ext uri="{BB962C8B-B14F-4D97-AF65-F5344CB8AC3E}">
        <p14:creationId xmlns:p14="http://schemas.microsoft.com/office/powerpoint/2010/main" val="32011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6291" y="731920"/>
            <a:ext cx="21029831" cy="2650953"/>
          </a:xfrm>
        </p:spPr>
        <p:txBody>
          <a:bodyPr vert="horz" lIns="182868" tIns="91434" rIns="182868" bIns="91434" rtlCol="0" anchor="ctr">
            <a:normAutofit/>
          </a:bodyPr>
          <a:lstStyle/>
          <a:p>
            <a:pPr algn="l"/>
            <a:r>
              <a:rPr lang="en-US" altLang="sr-Latn-RS" b="1" dirty="0" err="1">
                <a:solidFill>
                  <a:srgbClr val="002060"/>
                </a:solidFill>
              </a:rPr>
              <a:t>Odgovornost</a:t>
            </a:r>
            <a:endParaRPr lang="en-US" altLang="sr-Latn-RS" b="1" dirty="0">
              <a:solidFill>
                <a:srgbClr val="002060"/>
              </a:solidFill>
            </a:endParaRPr>
          </a:p>
        </p:txBody>
      </p:sp>
      <p:pic>
        <p:nvPicPr>
          <p:cNvPr id="21509" name="Picture 6"/>
          <p:cNvPicPr>
            <a:picLocks noChangeAspect="1"/>
          </p:cNvPicPr>
          <p:nvPr/>
        </p:nvPicPr>
        <p:blipFill rotWithShape="1">
          <a:blip r:embed="rId2">
            <a:extLst>
              <a:ext uri="{28A0092B-C50C-407E-A947-70E740481C1C}">
                <a14:useLocalDpi xmlns:a14="http://schemas.microsoft.com/office/drawing/2010/main" val="0"/>
              </a:ext>
            </a:extLst>
          </a:blip>
          <a:srcRect l="15269" r="19146" b="-1"/>
          <a:stretch/>
        </p:blipFill>
        <p:spPr bwMode="auto">
          <a:xfrm>
            <a:off x="1682386" y="4553864"/>
            <a:ext cx="10030315" cy="7799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669715" y="4553864"/>
            <a:ext cx="10030315" cy="7799704"/>
          </a:xfrm>
          <a:prstGeom prst="rect">
            <a:avLst/>
          </a:prstGeom>
        </p:spPr>
        <p:txBody>
          <a:bodyPr vert="horz" lIns="182868" tIns="91434" rIns="182868" bIns="91434" rtlCol="0" anchor="ctr">
            <a:normAutofit/>
          </a:bodyPr>
          <a:lstStyle/>
          <a:p>
            <a:pPr>
              <a:lnSpc>
                <a:spcPct val="90000"/>
              </a:lnSpc>
              <a:spcAft>
                <a:spcPts val="1200"/>
              </a:spcAft>
              <a:defRPr/>
            </a:pPr>
            <a:r>
              <a:rPr lang="en-US" altLang="sr-Latn-RS" sz="4000" b="1" dirty="0" err="1"/>
              <a:t>Odgovarajuće</a:t>
            </a:r>
            <a:r>
              <a:rPr lang="en-US" altLang="sr-Latn-RS" sz="4000" b="1" dirty="0"/>
              <a:t> </a:t>
            </a:r>
            <a:r>
              <a:rPr lang="en-US" altLang="sr-Latn-RS" sz="4000" b="1" dirty="0" err="1"/>
              <a:t>mjere</a:t>
            </a:r>
            <a:r>
              <a:rPr lang="en-US" altLang="sr-Latn-RS" sz="4000" b="1" dirty="0"/>
              <a:t> za </a:t>
            </a:r>
            <a:r>
              <a:rPr lang="en-US" altLang="sr-Latn-RS" sz="4000" b="1" dirty="0" err="1"/>
              <a:t>utvrđivanje</a:t>
            </a:r>
            <a:r>
              <a:rPr lang="en-US" altLang="sr-Latn-RS" sz="4000" b="1" dirty="0"/>
              <a:t> </a:t>
            </a:r>
            <a:r>
              <a:rPr lang="en-US" altLang="sr-Latn-RS" sz="4000" b="1" dirty="0" err="1"/>
              <a:t>sukladnosti</a:t>
            </a:r>
            <a:endParaRPr lang="en-US" sz="4000" b="1" i="1" dirty="0"/>
          </a:p>
          <a:p>
            <a:pPr marL="685766" indent="-457177">
              <a:lnSpc>
                <a:spcPct val="90000"/>
              </a:lnSpc>
              <a:spcAft>
                <a:spcPts val="1200"/>
              </a:spcAft>
              <a:buFont typeface="Arial" panose="020B0604020202020204" pitchFamily="34" charset="0"/>
              <a:buChar char="•"/>
              <a:defRPr/>
            </a:pPr>
            <a:r>
              <a:rPr lang="en-US" sz="4000" i="1" dirty="0" err="1"/>
              <a:t>usvajanje</a:t>
            </a:r>
            <a:r>
              <a:rPr lang="en-US" sz="4000" i="1" dirty="0"/>
              <a:t> </a:t>
            </a:r>
            <a:r>
              <a:rPr lang="en-US" sz="4000" i="1" dirty="0" err="1"/>
              <a:t>detaljnih</a:t>
            </a:r>
            <a:r>
              <a:rPr lang="en-US" sz="4000" i="1" dirty="0"/>
              <a:t> </a:t>
            </a:r>
            <a:r>
              <a:rPr lang="en-US" sz="4000" i="1" dirty="0" err="1"/>
              <a:t>zapisa</a:t>
            </a:r>
            <a:r>
              <a:rPr lang="en-US" sz="4000" i="1" dirty="0"/>
              <a:t> </a:t>
            </a:r>
            <a:r>
              <a:rPr lang="en-US" sz="4000" i="1" dirty="0" err="1"/>
              <a:t>vezanih</a:t>
            </a:r>
            <a:r>
              <a:rPr lang="en-US" sz="4000" i="1" dirty="0"/>
              <a:t> </a:t>
            </a:r>
            <a:r>
              <a:rPr lang="en-US" sz="4000" i="1" dirty="0" err="1"/>
              <a:t>uz</a:t>
            </a:r>
            <a:r>
              <a:rPr lang="en-US" sz="4000" i="1" dirty="0"/>
              <a:t> </a:t>
            </a:r>
            <a:r>
              <a:rPr lang="en-US" sz="4000" i="1" dirty="0" err="1"/>
              <a:t>obradu</a:t>
            </a:r>
            <a:r>
              <a:rPr lang="en-US" sz="4000" i="1" dirty="0"/>
              <a:t> </a:t>
            </a:r>
            <a:r>
              <a:rPr lang="en-US" sz="4000" i="1" dirty="0" err="1"/>
              <a:t>podataka</a:t>
            </a:r>
            <a:endParaRPr lang="en-US" sz="4000" i="1" dirty="0"/>
          </a:p>
          <a:p>
            <a:pPr marL="685766" indent="-457177">
              <a:lnSpc>
                <a:spcPct val="90000"/>
              </a:lnSpc>
              <a:spcAft>
                <a:spcPts val="1200"/>
              </a:spcAft>
              <a:buFont typeface="Arial" panose="020B0604020202020204" pitchFamily="34" charset="0"/>
              <a:buChar char="•"/>
              <a:defRPr/>
            </a:pPr>
            <a:r>
              <a:rPr lang="en-US" sz="4000" i="1" dirty="0" err="1"/>
              <a:t>primjena</a:t>
            </a:r>
            <a:r>
              <a:rPr lang="en-US" sz="4000" i="1" dirty="0"/>
              <a:t> </a:t>
            </a:r>
            <a:r>
              <a:rPr lang="en-US" sz="4000" i="1" dirty="0" err="1"/>
              <a:t>sigurnosnih</a:t>
            </a:r>
            <a:r>
              <a:rPr lang="en-US" sz="4000" i="1" dirty="0"/>
              <a:t> </a:t>
            </a:r>
            <a:r>
              <a:rPr lang="en-US" sz="4000" i="1" dirty="0" err="1"/>
              <a:t>mjera</a:t>
            </a:r>
            <a:endParaRPr lang="en-US" sz="4000" i="1" dirty="0"/>
          </a:p>
          <a:p>
            <a:pPr marL="685766" indent="-457177">
              <a:lnSpc>
                <a:spcPct val="90000"/>
              </a:lnSpc>
              <a:spcAft>
                <a:spcPts val="1200"/>
              </a:spcAft>
              <a:buFont typeface="Arial" panose="020B0604020202020204" pitchFamily="34" charset="0"/>
              <a:buChar char="•"/>
              <a:defRPr/>
            </a:pPr>
            <a:r>
              <a:rPr lang="en-US" sz="4000" i="1" dirty="0" err="1"/>
              <a:t>Procjena</a:t>
            </a:r>
            <a:r>
              <a:rPr lang="en-US" sz="4000" i="1" dirty="0"/>
              <a:t> </a:t>
            </a:r>
            <a:r>
              <a:rPr lang="en-US" sz="4000" i="1" dirty="0" err="1"/>
              <a:t>utjecaja</a:t>
            </a:r>
            <a:r>
              <a:rPr lang="en-US" sz="4000" i="1" dirty="0"/>
              <a:t> </a:t>
            </a:r>
            <a:r>
              <a:rPr lang="en-US" sz="4000" i="1" dirty="0" err="1"/>
              <a:t>na</a:t>
            </a:r>
            <a:r>
              <a:rPr lang="en-US" sz="4000" i="1" dirty="0"/>
              <a:t> </a:t>
            </a:r>
            <a:r>
              <a:rPr lang="en-US" sz="4000" i="1" dirty="0" err="1"/>
              <a:t>privatnost</a:t>
            </a:r>
            <a:r>
              <a:rPr lang="en-US" sz="4000" i="1" dirty="0"/>
              <a:t> (PIA - Privacy Impact </a:t>
            </a:r>
            <a:r>
              <a:rPr lang="en-US" sz="4000" i="1" dirty="0" err="1"/>
              <a:t>Assesment</a:t>
            </a:r>
            <a:r>
              <a:rPr lang="en-US" sz="4000" i="1" dirty="0"/>
              <a:t>)</a:t>
            </a:r>
          </a:p>
          <a:p>
            <a:pPr marL="685766" indent="-457177">
              <a:lnSpc>
                <a:spcPct val="90000"/>
              </a:lnSpc>
              <a:spcAft>
                <a:spcPts val="1200"/>
              </a:spcAft>
              <a:buFont typeface="Arial" panose="020B0604020202020204" pitchFamily="34" charset="0"/>
              <a:buChar char="•"/>
              <a:defRPr/>
            </a:pPr>
            <a:r>
              <a:rPr lang="en-US" sz="4000" i="1" dirty="0" err="1"/>
              <a:t>Integrirana</a:t>
            </a:r>
            <a:r>
              <a:rPr lang="en-US" sz="4000" i="1" dirty="0"/>
              <a:t> </a:t>
            </a:r>
            <a:r>
              <a:rPr lang="en-US" sz="4000" i="1" dirty="0" err="1"/>
              <a:t>zaštita</a:t>
            </a:r>
            <a:r>
              <a:rPr lang="en-US" sz="4000" i="1" dirty="0"/>
              <a:t> </a:t>
            </a:r>
            <a:r>
              <a:rPr lang="en-US" sz="4000" i="1" dirty="0" err="1"/>
              <a:t>privatnosti</a:t>
            </a:r>
            <a:r>
              <a:rPr lang="en-US" sz="4000" i="1" dirty="0"/>
              <a:t> (Privacy by Design)</a:t>
            </a:r>
          </a:p>
          <a:p>
            <a:pPr marL="685766" indent="-457177">
              <a:lnSpc>
                <a:spcPct val="90000"/>
              </a:lnSpc>
              <a:spcAft>
                <a:spcPts val="1200"/>
              </a:spcAft>
              <a:buFont typeface="Arial" panose="020B0604020202020204" pitchFamily="34" charset="0"/>
              <a:buChar char="•"/>
              <a:defRPr/>
            </a:pPr>
            <a:r>
              <a:rPr lang="en-US" sz="4000" i="1" dirty="0" err="1"/>
              <a:t>Imenovanje</a:t>
            </a:r>
            <a:r>
              <a:rPr lang="en-US" sz="4000" i="1" dirty="0"/>
              <a:t> </a:t>
            </a:r>
            <a:r>
              <a:rPr lang="en-US" sz="4000" i="1" dirty="0" err="1"/>
              <a:t>Službenika</a:t>
            </a:r>
            <a:r>
              <a:rPr lang="en-US" sz="4000" i="1" dirty="0"/>
              <a:t> za </a:t>
            </a:r>
            <a:r>
              <a:rPr lang="en-US" sz="4000" i="1" dirty="0" err="1"/>
              <a:t>zaštitu</a:t>
            </a:r>
            <a:r>
              <a:rPr lang="en-US" sz="4000" i="1" dirty="0"/>
              <a:t> </a:t>
            </a:r>
            <a:r>
              <a:rPr lang="en-US" sz="4000" i="1" dirty="0" err="1"/>
              <a:t>osobnih</a:t>
            </a:r>
            <a:r>
              <a:rPr lang="en-US" sz="4000" i="1" dirty="0"/>
              <a:t> </a:t>
            </a:r>
            <a:r>
              <a:rPr lang="en-US" sz="4000" i="1" dirty="0" err="1"/>
              <a:t>podataka</a:t>
            </a:r>
            <a:r>
              <a:rPr lang="en-US" sz="4000" i="1" dirty="0"/>
              <a:t> (DPO - Data Protection Officer) </a:t>
            </a:r>
          </a:p>
        </p:txBody>
      </p:sp>
    </p:spTree>
    <p:extLst>
      <p:ext uri="{BB962C8B-B14F-4D97-AF65-F5344CB8AC3E}">
        <p14:creationId xmlns:p14="http://schemas.microsoft.com/office/powerpoint/2010/main" val="39061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291" y="731920"/>
            <a:ext cx="21029831" cy="2650953"/>
          </a:xfrm>
        </p:spPr>
        <p:txBody>
          <a:bodyPr vert="horz" lIns="182868" tIns="91434" rIns="182868" bIns="91434" rtlCol="0" anchor="ctr">
            <a:normAutofit/>
          </a:bodyPr>
          <a:lstStyle/>
          <a:p>
            <a:pPr algn="l"/>
            <a:r>
              <a:rPr lang="en-US" altLang="sr-Latn-RS" b="1" dirty="0">
                <a:solidFill>
                  <a:srgbClr val="002060"/>
                </a:solidFill>
              </a:rPr>
              <a:t>Privacy by Design</a:t>
            </a:r>
          </a:p>
        </p:txBody>
      </p:sp>
      <p:sp>
        <p:nvSpPr>
          <p:cNvPr id="22532" name="Rectangle 2"/>
          <p:cNvSpPr>
            <a:spLocks noChangeArrowheads="1"/>
          </p:cNvSpPr>
          <p:nvPr/>
        </p:nvSpPr>
        <p:spPr bwMode="auto">
          <a:xfrm>
            <a:off x="998159" y="4553862"/>
            <a:ext cx="10786674"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hr-HR" altLang="sr-Latn-RS" sz="5600" b="1" dirty="0">
                <a:latin typeface="Calibri Light" panose="020F0302020204030204" pitchFamily="34" charset="0"/>
                <a:cs typeface="Calibri Light" panose="020F0302020204030204" pitchFamily="34" charset="0"/>
              </a:rPr>
              <a:t>Koncept integrirane zaštite privatnosti (</a:t>
            </a:r>
            <a:r>
              <a:rPr lang="hr-HR" altLang="sr-Latn-RS" sz="5600" b="1" dirty="0" err="1">
                <a:latin typeface="Calibri Light" panose="020F0302020204030204" pitchFamily="34" charset="0"/>
                <a:cs typeface="Calibri Light" panose="020F0302020204030204" pitchFamily="34" charset="0"/>
              </a:rPr>
              <a:t>Privacy</a:t>
            </a:r>
            <a:r>
              <a:rPr lang="hr-HR" altLang="sr-Latn-RS" sz="5600" b="1" dirty="0">
                <a:latin typeface="Calibri Light" panose="020F0302020204030204" pitchFamily="34" charset="0"/>
                <a:cs typeface="Calibri Light" panose="020F0302020204030204" pitchFamily="34" charset="0"/>
              </a:rPr>
              <a:t> </a:t>
            </a:r>
            <a:r>
              <a:rPr lang="hr-HR" altLang="sr-Latn-RS" sz="5600" b="1" dirty="0" err="1">
                <a:latin typeface="Calibri Light" panose="020F0302020204030204" pitchFamily="34" charset="0"/>
                <a:cs typeface="Calibri Light" panose="020F0302020204030204" pitchFamily="34" charset="0"/>
              </a:rPr>
              <a:t>by</a:t>
            </a:r>
            <a:r>
              <a:rPr lang="hr-HR" altLang="sr-Latn-RS" sz="5600" b="1" dirty="0">
                <a:latin typeface="Calibri Light" panose="020F0302020204030204" pitchFamily="34" charset="0"/>
                <a:cs typeface="Calibri Light" panose="020F0302020204030204" pitchFamily="34" charset="0"/>
              </a:rPr>
              <a:t> Design) odnosi se na neophodnost integriranja privatnosti i zaštite osobnih podataka u informacijsko komunikacijskoj tehnologiji od početka do kraja njihovog životnog ciklusa: od faze koncepcije (dizajna) do izlaska iz upotrebe. </a:t>
            </a:r>
          </a:p>
        </p:txBody>
      </p:sp>
      <p:graphicFrame>
        <p:nvGraphicFramePr>
          <p:cNvPr id="6" name="Diagram 5"/>
          <p:cNvGraphicFramePr/>
          <p:nvPr>
            <p:extLst/>
          </p:nvPr>
        </p:nvGraphicFramePr>
        <p:xfrm>
          <a:off x="12669715" y="4553864"/>
          <a:ext cx="10030315" cy="7799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57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6" y="868592"/>
            <a:ext cx="21984931" cy="2723907"/>
          </a:xfrm>
          <a:prstGeom prst="rect">
            <a:avLst/>
          </a:prstGeom>
        </p:spPr>
        <p:txBody>
          <a:bodyPr vert="horz" lIns="182868" tIns="91434" rIns="182868" bIns="91434" rtlCol="0" anchor="b">
            <a:normAutofit/>
          </a:bodyPr>
          <a:lstStyle>
            <a:lvl1pPr defTabSz="914400">
              <a:lnSpc>
                <a:spcPct val="90000"/>
              </a:lnSpc>
              <a:spcBef>
                <a:spcPct val="0"/>
              </a:spcBef>
              <a:buNone/>
              <a:defRPr sz="4400" b="1">
                <a:solidFill>
                  <a:schemeClr val="bg1"/>
                </a:solidFill>
                <a:latin typeface="+mj-lt"/>
                <a:ea typeface="+mj-ea"/>
                <a:cs typeface="+mj-cs"/>
              </a:defRPr>
            </a:lvl1pPr>
          </a:lstStyle>
          <a:p>
            <a:pPr>
              <a:spcAft>
                <a:spcPts val="1200"/>
              </a:spcAft>
            </a:pPr>
            <a:r>
              <a:rPr lang="en-US" sz="8800" dirty="0" err="1">
                <a:solidFill>
                  <a:srgbClr val="002060"/>
                </a:solidFill>
              </a:rPr>
              <a:t>Načela</a:t>
            </a:r>
            <a:r>
              <a:rPr lang="en-US" sz="8800" dirty="0">
                <a:solidFill>
                  <a:srgbClr val="002060"/>
                </a:solidFill>
              </a:rPr>
              <a:t> </a:t>
            </a:r>
            <a:r>
              <a:rPr lang="en-US" sz="8800" dirty="0" err="1">
                <a:solidFill>
                  <a:srgbClr val="002060"/>
                </a:solidFill>
              </a:rPr>
              <a:t>obrade</a:t>
            </a:r>
            <a:r>
              <a:rPr lang="en-US" sz="8800" dirty="0">
                <a:solidFill>
                  <a:srgbClr val="002060"/>
                </a:solidFill>
              </a:rPr>
              <a:t> </a:t>
            </a:r>
            <a:r>
              <a:rPr lang="en-US" sz="8800" dirty="0" err="1">
                <a:solidFill>
                  <a:srgbClr val="002060"/>
                </a:solidFill>
              </a:rPr>
              <a:t>osobnih</a:t>
            </a:r>
            <a:r>
              <a:rPr lang="en-US" sz="8800" dirty="0">
                <a:solidFill>
                  <a:srgbClr val="002060"/>
                </a:solidFill>
              </a:rPr>
              <a:t> </a:t>
            </a:r>
            <a:r>
              <a:rPr lang="en-US" sz="8800" dirty="0" err="1">
                <a:solidFill>
                  <a:srgbClr val="002060"/>
                </a:solidFill>
              </a:rPr>
              <a:t>podataka</a:t>
            </a:r>
            <a:r>
              <a:rPr lang="en-US" sz="8800" dirty="0">
                <a:solidFill>
                  <a:srgbClr val="002060"/>
                </a:solidFill>
              </a:rPr>
              <a:t> (</a:t>
            </a:r>
            <a:r>
              <a:rPr lang="en-US" sz="8800" dirty="0" err="1">
                <a:solidFill>
                  <a:srgbClr val="002060"/>
                </a:solidFill>
              </a:rPr>
              <a:t>zakonitost</a:t>
            </a:r>
            <a:r>
              <a:rPr lang="en-US" sz="8800" dirty="0">
                <a:solidFill>
                  <a:srgbClr val="002060"/>
                </a:solidFill>
              </a:rPr>
              <a:t>)</a:t>
            </a:r>
          </a:p>
        </p:txBody>
      </p:sp>
      <p:sp>
        <p:nvSpPr>
          <p:cNvPr id="4" name="Rectangle 1"/>
          <p:cNvSpPr>
            <a:spLocks noChangeArrowheads="1"/>
          </p:cNvSpPr>
          <p:nvPr/>
        </p:nvSpPr>
        <p:spPr bwMode="auto">
          <a:xfrm>
            <a:off x="639702" y="5359576"/>
            <a:ext cx="5095544" cy="5971787"/>
          </a:xfrm>
          <a:prstGeom prst="rect">
            <a:avLst/>
          </a:prstGeom>
          <a:no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a:lnSpc>
                <a:spcPct val="90000"/>
              </a:lnSpc>
              <a:spcAft>
                <a:spcPts val="1200"/>
              </a:spcAft>
            </a:pPr>
            <a:r>
              <a:rPr lang="hr-HR" sz="3000" b="1" dirty="0">
                <a:solidFill>
                  <a:srgbClr val="1F497D">
                    <a:lumMod val="75000"/>
                  </a:srgbClr>
                </a:solidFill>
                <a:latin typeface="Arial Rounded MT Bold" pitchFamily="34" charset="0"/>
                <a:ea typeface="Calibri" pitchFamily="34" charset="0"/>
                <a:cs typeface="Times New Roman" pitchFamily="18" charset="0"/>
              </a:rPr>
              <a:t>Privole</a:t>
            </a:r>
          </a:p>
          <a:p>
            <a:pPr>
              <a:lnSpc>
                <a:spcPct val="90000"/>
              </a:lnSpc>
              <a:spcAft>
                <a:spcPts val="1200"/>
              </a:spcAft>
            </a:pPr>
            <a:endParaRPr lang="hr-HR" sz="3000" b="1" dirty="0">
              <a:solidFill>
                <a:srgbClr val="1F497D">
                  <a:lumMod val="75000"/>
                </a:srgbClr>
              </a:solidFill>
              <a:latin typeface="Arial Rounded MT Bold" pitchFamily="34" charset="0"/>
              <a:ea typeface="Calibri" pitchFamily="34" charset="0"/>
              <a:cs typeface="Times New Roman" pitchFamily="18" charset="0"/>
            </a:endParaRPr>
          </a:p>
          <a:p>
            <a:pPr>
              <a:lnSpc>
                <a:spcPct val="90000"/>
              </a:lnSpc>
              <a:spcAft>
                <a:spcPts val="1200"/>
              </a:spcAft>
            </a:pPr>
            <a:r>
              <a:rPr lang="hr-HR" sz="3000" b="1" dirty="0" err="1">
                <a:solidFill>
                  <a:srgbClr val="1F497D">
                    <a:lumMod val="75000"/>
                  </a:srgbClr>
                </a:solidFill>
                <a:latin typeface="Corbel"/>
              </a:rPr>
              <a:t>Opt</a:t>
            </a:r>
            <a:r>
              <a:rPr lang="hr-HR" sz="3000" b="1" dirty="0">
                <a:solidFill>
                  <a:srgbClr val="1F497D">
                    <a:lumMod val="75000"/>
                  </a:srgbClr>
                </a:solidFill>
                <a:latin typeface="Corbel"/>
              </a:rPr>
              <a:t>-Out metode</a:t>
            </a:r>
          </a:p>
          <a:p>
            <a:pPr>
              <a:lnSpc>
                <a:spcPct val="90000"/>
              </a:lnSpc>
              <a:spcAft>
                <a:spcPts val="1200"/>
              </a:spcAft>
            </a:pPr>
            <a:r>
              <a:rPr lang="hr-HR" sz="3000" b="1" dirty="0">
                <a:solidFill>
                  <a:srgbClr val="1F497D">
                    <a:lumMod val="75000"/>
                  </a:srgbClr>
                </a:solidFill>
                <a:latin typeface="Corbel"/>
              </a:rPr>
              <a:t>prikupljanja neopozive privole</a:t>
            </a:r>
          </a:p>
          <a:p>
            <a:pPr>
              <a:lnSpc>
                <a:spcPct val="90000"/>
              </a:lnSpc>
              <a:spcAft>
                <a:spcPts val="1200"/>
              </a:spcAft>
            </a:pPr>
            <a:r>
              <a:rPr lang="hr-HR" sz="3000" b="1" dirty="0">
                <a:solidFill>
                  <a:srgbClr val="1F497D">
                    <a:lumMod val="75000"/>
                  </a:srgbClr>
                </a:solidFill>
                <a:latin typeface="Corbel"/>
              </a:rPr>
              <a:t>nedovoljno jasne privole</a:t>
            </a:r>
          </a:p>
          <a:p>
            <a:pPr>
              <a:lnSpc>
                <a:spcPct val="90000"/>
              </a:lnSpc>
              <a:spcAft>
                <a:spcPts val="1200"/>
              </a:spcAft>
            </a:pPr>
            <a:r>
              <a:rPr lang="hr-HR" sz="3000" b="1" dirty="0">
                <a:solidFill>
                  <a:srgbClr val="1F497D">
                    <a:lumMod val="75000"/>
                  </a:srgbClr>
                </a:solidFill>
                <a:latin typeface="Corbel"/>
              </a:rPr>
              <a:t>nepotpune privole</a:t>
            </a:r>
          </a:p>
          <a:p>
            <a:pPr>
              <a:lnSpc>
                <a:spcPct val="90000"/>
              </a:lnSpc>
              <a:spcAft>
                <a:spcPts val="1200"/>
              </a:spcAft>
            </a:pPr>
            <a:endParaRPr lang="hr-HR" sz="3000" b="1" dirty="0">
              <a:solidFill>
                <a:srgbClr val="1F497D">
                  <a:lumMod val="75000"/>
                </a:srgbClr>
              </a:solidFill>
              <a:latin typeface="Arial Rounded MT Bold" pitchFamily="34" charset="0"/>
              <a:ea typeface="Calibri" pitchFamily="34" charset="0"/>
              <a:cs typeface="Times New Roman" pitchFamily="18" charset="0"/>
            </a:endParaRPr>
          </a:p>
          <a:p>
            <a:pPr>
              <a:lnSpc>
                <a:spcPct val="90000"/>
              </a:lnSpc>
              <a:spcAft>
                <a:spcPts val="1200"/>
              </a:spcAft>
            </a:pPr>
            <a:r>
              <a:rPr lang="hr-HR" sz="3000" b="1" dirty="0">
                <a:solidFill>
                  <a:srgbClr val="1F497D">
                    <a:lumMod val="75000"/>
                  </a:srgbClr>
                </a:solidFill>
                <a:latin typeface="Arial Rounded MT Bold" pitchFamily="34" charset="0"/>
                <a:ea typeface="Calibri" pitchFamily="34" charset="0"/>
                <a:cs typeface="Times New Roman" pitchFamily="18" charset="0"/>
              </a:rPr>
              <a:t>Registar “NE ZOVI”</a:t>
            </a:r>
            <a:r>
              <a:rPr lang="hr-HR" sz="3000" dirty="0">
                <a:solidFill>
                  <a:srgbClr val="1F497D">
                    <a:lumMod val="75000"/>
                  </a:srgbClr>
                </a:solidFill>
                <a:latin typeface="Arial Rounded MT Bold" pitchFamily="34" charset="0"/>
                <a:ea typeface="Calibri" pitchFamily="34" charset="0"/>
                <a:cs typeface="Times New Roman" pitchFamily="18" charset="0"/>
              </a:rPr>
              <a:t> </a:t>
            </a:r>
          </a:p>
        </p:txBody>
      </p:sp>
      <p:sp>
        <p:nvSpPr>
          <p:cNvPr id="7" name="Rectangle 1"/>
          <p:cNvSpPr>
            <a:spLocks noChangeArrowheads="1"/>
          </p:cNvSpPr>
          <p:nvPr/>
        </p:nvSpPr>
        <p:spPr bwMode="auto">
          <a:xfrm>
            <a:off x="4971612" y="5359574"/>
            <a:ext cx="10657782" cy="5971787"/>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1. stvaranje preduvjeta </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b="1" dirty="0">
                <a:solidFill>
                  <a:srgbClr val="1F497D">
                    <a:lumMod val="75000"/>
                  </a:srgbClr>
                </a:solidFill>
                <a:latin typeface="Calibri" pitchFamily="34" charset="0"/>
                <a:ea typeface="Calibri" pitchFamily="34" charset="0"/>
                <a:cs typeface="Times New Roman" pitchFamily="18" charset="0"/>
              </a:rPr>
              <a:t>2. revizija postojećih procedura i dokumentacije </a:t>
            </a:r>
            <a:endParaRPr lang="hr-HR" sz="4000" b="1"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3. čišćenje zbirki osobnih podataka i revizija prava</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4. definiranje novih pravila</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b="1" dirty="0">
                <a:solidFill>
                  <a:srgbClr val="1F497D">
                    <a:lumMod val="75000"/>
                  </a:srgbClr>
                </a:solidFill>
                <a:latin typeface="Calibri" pitchFamily="34" charset="0"/>
                <a:ea typeface="Calibri" pitchFamily="34" charset="0"/>
                <a:cs typeface="Times New Roman" pitchFamily="18" charset="0"/>
              </a:rPr>
              <a:t>5. implementacija novih rješenja i nadogradnja postojećih</a:t>
            </a:r>
            <a:endParaRPr lang="hr-HR" sz="4000" b="1"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b="1" dirty="0">
                <a:solidFill>
                  <a:srgbClr val="1F497D">
                    <a:lumMod val="75000"/>
                  </a:srgbClr>
                </a:solidFill>
                <a:latin typeface="Calibri" pitchFamily="34" charset="0"/>
                <a:ea typeface="Calibri" pitchFamily="34" charset="0"/>
                <a:cs typeface="Times New Roman" pitchFamily="18" charset="0"/>
              </a:rPr>
              <a:t>6. dizanje svijesti</a:t>
            </a:r>
            <a:endParaRPr lang="hr-HR" sz="4000" b="1" dirty="0">
              <a:solidFill>
                <a:srgbClr val="1F497D">
                  <a:lumMod val="75000"/>
                </a:srgbClr>
              </a:solidFill>
              <a:latin typeface="Arial" pitchFamily="34" charset="0"/>
              <a:cs typeface="Arial" pitchFamily="34" charset="0"/>
            </a:endParaRPr>
          </a:p>
        </p:txBody>
      </p:sp>
      <p:sp>
        <p:nvSpPr>
          <p:cNvPr id="8" name="TextBox 7"/>
          <p:cNvSpPr txBox="1"/>
          <p:nvPr/>
        </p:nvSpPr>
        <p:spPr>
          <a:xfrm>
            <a:off x="15581084" y="5359572"/>
            <a:ext cx="8801329" cy="5971787"/>
          </a:xfrm>
          <a:prstGeom prst="rect">
            <a:avLst/>
          </a:prstGeom>
          <a:solidFill>
            <a:schemeClr val="bg1"/>
          </a:solidFill>
          <a:ln w="15875" cap="rnd" cmpd="dbl">
            <a:solidFill>
              <a:schemeClr val="tx1"/>
            </a:solidFill>
            <a:prstDash val="sysDot"/>
            <a:miter lim="800000"/>
          </a:ln>
          <a:effectLst>
            <a:outerShdw blurRad="76200" dir="18900000" sy="23000" kx="-1200000" algn="bl" rotWithShape="0">
              <a:prstClr val="black">
                <a:alpha val="20000"/>
              </a:prstClr>
            </a:outerShdw>
          </a:effectLst>
          <a:scene3d>
            <a:camera prst="orthographicFront"/>
            <a:lightRig rig="threePt" dir="t"/>
          </a:scene3d>
          <a:sp3d prstMaterial="softEdge">
            <a:bevelT/>
            <a:bevelB w="152400" h="50800" prst="softRound"/>
          </a:sp3d>
        </p:spPr>
        <p:txBody>
          <a:bodyPr wrap="square" rtlCol="0" anchor="t">
            <a:normAutofit/>
          </a:bodyPr>
          <a:lstStyle/>
          <a:p>
            <a:pPr>
              <a:lnSpc>
                <a:spcPct val="90000"/>
              </a:lnSpc>
              <a:spcAft>
                <a:spcPts val="1200"/>
              </a:spcAft>
            </a:pPr>
            <a:r>
              <a:rPr lang="hr-HR" sz="4400" b="1" dirty="0">
                <a:solidFill>
                  <a:srgbClr val="1F497D">
                    <a:lumMod val="75000"/>
                  </a:srgbClr>
                </a:solidFill>
                <a:latin typeface="Corbel"/>
              </a:rPr>
              <a:t>Privola sadržava:</a:t>
            </a:r>
          </a:p>
          <a:p>
            <a:pPr>
              <a:lnSpc>
                <a:spcPct val="90000"/>
              </a:lnSpc>
              <a:spcAft>
                <a:spcPts val="1200"/>
              </a:spcAft>
            </a:pPr>
            <a:endParaRPr lang="hr-HR" sz="4400" dirty="0">
              <a:solidFill>
                <a:srgbClr val="1F497D">
                  <a:lumMod val="75000"/>
                </a:srgbClr>
              </a:solidFill>
              <a:latin typeface="Corbel"/>
            </a:endParaRPr>
          </a:p>
          <a:p>
            <a:pPr>
              <a:lnSpc>
                <a:spcPct val="90000"/>
              </a:lnSpc>
              <a:spcAft>
                <a:spcPts val="1200"/>
              </a:spcAft>
            </a:pPr>
            <a:r>
              <a:rPr lang="hr-HR" sz="4400" dirty="0">
                <a:solidFill>
                  <a:srgbClr val="1F497D">
                    <a:lumMod val="75000"/>
                  </a:srgbClr>
                </a:solidFill>
                <a:latin typeface="Corbel"/>
              </a:rPr>
              <a:t>Svrha</a:t>
            </a:r>
          </a:p>
          <a:p>
            <a:pPr>
              <a:lnSpc>
                <a:spcPct val="90000"/>
              </a:lnSpc>
              <a:spcAft>
                <a:spcPts val="1200"/>
              </a:spcAft>
            </a:pPr>
            <a:r>
              <a:rPr lang="hr-HR" sz="4400" dirty="0">
                <a:solidFill>
                  <a:srgbClr val="1F497D">
                    <a:lumMod val="75000"/>
                  </a:srgbClr>
                </a:solidFill>
                <a:latin typeface="Corbel"/>
              </a:rPr>
              <a:t>Vrste podataka</a:t>
            </a:r>
          </a:p>
          <a:p>
            <a:pPr>
              <a:lnSpc>
                <a:spcPct val="90000"/>
              </a:lnSpc>
              <a:spcAft>
                <a:spcPts val="1200"/>
              </a:spcAft>
            </a:pPr>
            <a:r>
              <a:rPr lang="hr-HR" sz="4400" dirty="0">
                <a:solidFill>
                  <a:srgbClr val="1F497D">
                    <a:lumMod val="75000"/>
                  </a:srgbClr>
                </a:solidFill>
                <a:latin typeface="Corbel"/>
              </a:rPr>
              <a:t>Rok čuvanja</a:t>
            </a:r>
          </a:p>
          <a:p>
            <a:pPr>
              <a:lnSpc>
                <a:spcPct val="90000"/>
              </a:lnSpc>
              <a:spcAft>
                <a:spcPts val="1200"/>
              </a:spcAft>
            </a:pPr>
            <a:r>
              <a:rPr lang="hr-HR" sz="4400" dirty="0">
                <a:solidFill>
                  <a:srgbClr val="1F497D">
                    <a:lumMod val="75000"/>
                  </a:srgbClr>
                </a:solidFill>
                <a:latin typeface="Corbel"/>
              </a:rPr>
              <a:t>Prava ispitanika</a:t>
            </a:r>
          </a:p>
          <a:p>
            <a:pPr>
              <a:lnSpc>
                <a:spcPct val="90000"/>
              </a:lnSpc>
              <a:spcAft>
                <a:spcPts val="1200"/>
              </a:spcAft>
            </a:pPr>
            <a:r>
              <a:rPr lang="hr-HR" sz="4400" dirty="0">
                <a:solidFill>
                  <a:srgbClr val="1F497D">
                    <a:lumMod val="75000"/>
                  </a:srgbClr>
                </a:solidFill>
                <a:latin typeface="Corbel"/>
              </a:rPr>
              <a:t>Kome se obratiti u slučaju pritužbe</a:t>
            </a:r>
          </a:p>
        </p:txBody>
      </p:sp>
    </p:spTree>
    <p:extLst>
      <p:ext uri="{BB962C8B-B14F-4D97-AF65-F5344CB8AC3E}">
        <p14:creationId xmlns:p14="http://schemas.microsoft.com/office/powerpoint/2010/main" val="37851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6" y="868592"/>
            <a:ext cx="20558603" cy="2723907"/>
          </a:xfrm>
          <a:prstGeom prst="rect">
            <a:avLst/>
          </a:prstGeom>
        </p:spPr>
        <p:txBody>
          <a:bodyPr vert="horz" lIns="182868" tIns="91434" rIns="182868" bIns="91434" rtlCol="0" anchor="b">
            <a:normAutofit/>
          </a:bodyPr>
          <a:lstStyle>
            <a:defPPr>
              <a:defRPr lang="en-US"/>
            </a:defPPr>
            <a:lvl1pPr defTabSz="914400">
              <a:lnSpc>
                <a:spcPct val="90000"/>
              </a:lnSpc>
              <a:spcBef>
                <a:spcPct val="0"/>
              </a:spcBef>
              <a:spcAft>
                <a:spcPts val="600"/>
              </a:spcAft>
              <a:buNone/>
              <a:defRPr sz="4100" b="1">
                <a:solidFill>
                  <a:schemeClr val="bg1"/>
                </a:solidFill>
                <a:latin typeface="+mj-lt"/>
                <a:ea typeface="+mj-ea"/>
                <a:cs typeface="+mj-cs"/>
              </a:defRPr>
            </a:lvl1pPr>
          </a:lstStyle>
          <a:p>
            <a:r>
              <a:rPr lang="en-US" sz="8800" dirty="0" err="1">
                <a:solidFill>
                  <a:srgbClr val="002060"/>
                </a:solidFill>
              </a:rPr>
              <a:t>Načela</a:t>
            </a:r>
            <a:r>
              <a:rPr lang="en-US" sz="8800" dirty="0">
                <a:solidFill>
                  <a:srgbClr val="002060"/>
                </a:solidFill>
              </a:rPr>
              <a:t> </a:t>
            </a:r>
            <a:r>
              <a:rPr lang="en-US" sz="8800" dirty="0" err="1">
                <a:solidFill>
                  <a:srgbClr val="002060"/>
                </a:solidFill>
              </a:rPr>
              <a:t>obrade</a:t>
            </a:r>
            <a:r>
              <a:rPr lang="en-US" sz="8800" dirty="0">
                <a:solidFill>
                  <a:srgbClr val="002060"/>
                </a:solidFill>
              </a:rPr>
              <a:t> </a:t>
            </a:r>
            <a:r>
              <a:rPr lang="en-US" sz="8800" dirty="0" err="1">
                <a:solidFill>
                  <a:srgbClr val="002060"/>
                </a:solidFill>
              </a:rPr>
              <a:t>osobnih</a:t>
            </a:r>
            <a:r>
              <a:rPr lang="en-US" sz="8800" dirty="0">
                <a:solidFill>
                  <a:srgbClr val="002060"/>
                </a:solidFill>
              </a:rPr>
              <a:t> </a:t>
            </a:r>
            <a:r>
              <a:rPr lang="en-US" sz="8800" dirty="0" err="1">
                <a:solidFill>
                  <a:srgbClr val="002060"/>
                </a:solidFill>
              </a:rPr>
              <a:t>podataka</a:t>
            </a:r>
            <a:r>
              <a:rPr lang="en-US" sz="8800" dirty="0">
                <a:solidFill>
                  <a:srgbClr val="002060"/>
                </a:solidFill>
              </a:rPr>
              <a:t> (</a:t>
            </a:r>
            <a:r>
              <a:rPr lang="en-US" sz="8800" dirty="0" err="1">
                <a:solidFill>
                  <a:srgbClr val="002060"/>
                </a:solidFill>
              </a:rPr>
              <a:t>točnost</a:t>
            </a:r>
            <a:r>
              <a:rPr lang="en-US" sz="8800" dirty="0">
                <a:solidFill>
                  <a:srgbClr val="002060"/>
                </a:solidFill>
              </a:rPr>
              <a:t>)</a:t>
            </a:r>
          </a:p>
        </p:txBody>
      </p:sp>
      <p:sp>
        <p:nvSpPr>
          <p:cNvPr id="4" name="Rectangle 1"/>
          <p:cNvSpPr>
            <a:spLocks noChangeArrowheads="1"/>
          </p:cNvSpPr>
          <p:nvPr/>
        </p:nvSpPr>
        <p:spPr bwMode="auto">
          <a:xfrm>
            <a:off x="617668" y="5572773"/>
            <a:ext cx="4273504" cy="6231556"/>
          </a:xfrm>
          <a:prstGeom prst="rect">
            <a:avLst/>
          </a:prstGeom>
          <a:no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a:spcAft>
                <a:spcPts val="1200"/>
              </a:spcAft>
            </a:pPr>
            <a:r>
              <a:rPr lang="hr-HR" sz="4400" dirty="0">
                <a:solidFill>
                  <a:srgbClr val="1F497D">
                    <a:lumMod val="75000"/>
                  </a:srgbClr>
                </a:solidFill>
                <a:latin typeface="Arial Rounded MT Bold" pitchFamily="34" charset="0"/>
                <a:ea typeface="Calibri" pitchFamily="34" charset="0"/>
                <a:cs typeface="Times New Roman" pitchFamily="18" charset="0"/>
              </a:rPr>
              <a:t>Čišćenje baza podataka </a:t>
            </a:r>
          </a:p>
          <a:p>
            <a:pPr>
              <a:spcAft>
                <a:spcPts val="1200"/>
              </a:spcAft>
            </a:pPr>
            <a:endParaRPr lang="hr-HR" sz="4400" dirty="0">
              <a:solidFill>
                <a:srgbClr val="1F497D">
                  <a:lumMod val="75000"/>
                </a:srgbClr>
              </a:solidFill>
              <a:latin typeface="Arial Rounded MT Bold" pitchFamily="34" charset="0"/>
              <a:ea typeface="Calibri" pitchFamily="34" charset="0"/>
              <a:cs typeface="Times New Roman" pitchFamily="18" charset="0"/>
            </a:endParaRPr>
          </a:p>
          <a:p>
            <a:pPr>
              <a:spcAft>
                <a:spcPts val="1200"/>
              </a:spcAft>
            </a:pPr>
            <a:r>
              <a:rPr lang="hr-HR" sz="4400" dirty="0">
                <a:solidFill>
                  <a:srgbClr val="1F497D">
                    <a:lumMod val="75000"/>
                  </a:srgbClr>
                </a:solidFill>
                <a:latin typeface="Arial Rounded MT Bold" pitchFamily="34" charset="0"/>
                <a:ea typeface="Calibri" pitchFamily="34" charset="0"/>
                <a:cs typeface="Times New Roman" pitchFamily="18" charset="0"/>
              </a:rPr>
              <a:t>Uspostava procedure ažuriranja točnosti podataka</a:t>
            </a:r>
          </a:p>
        </p:txBody>
      </p:sp>
      <p:sp>
        <p:nvSpPr>
          <p:cNvPr id="9" name="Rectangle 1"/>
          <p:cNvSpPr>
            <a:spLocks noChangeArrowheads="1"/>
          </p:cNvSpPr>
          <p:nvPr/>
        </p:nvSpPr>
        <p:spPr bwMode="auto">
          <a:xfrm>
            <a:off x="5311431" y="5832543"/>
            <a:ext cx="10864143" cy="5971787"/>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marL="914354" indent="-914354">
              <a:lnSpc>
                <a:spcPct val="90000"/>
              </a:lnSpc>
              <a:spcAft>
                <a:spcPts val="1200"/>
              </a:spcAft>
              <a:buFont typeface="+mj-lt"/>
              <a:buAutoNum type="arabicPeriod"/>
            </a:pPr>
            <a:r>
              <a:rPr lang="hr-HR" sz="4000" dirty="0">
                <a:solidFill>
                  <a:srgbClr val="1F497D">
                    <a:lumMod val="75000"/>
                  </a:srgbClr>
                </a:solidFill>
                <a:latin typeface="Calibri" pitchFamily="34" charset="0"/>
                <a:ea typeface="Calibri" pitchFamily="34" charset="0"/>
                <a:cs typeface="Times New Roman" pitchFamily="18" charset="0"/>
              </a:rPr>
              <a:t>stvaranje preduvjeta </a:t>
            </a:r>
            <a:endParaRPr lang="hr-HR" sz="4000" dirty="0">
              <a:solidFill>
                <a:srgbClr val="1F497D">
                  <a:lumMod val="75000"/>
                </a:srgbClr>
              </a:solidFill>
              <a:latin typeface="Arial" pitchFamily="34" charset="0"/>
              <a:cs typeface="Arial" pitchFamily="34" charset="0"/>
            </a:endParaRPr>
          </a:p>
          <a:p>
            <a:pPr marL="914354" indent="-914354" eaLnBrk="0" hangingPunct="0">
              <a:lnSpc>
                <a:spcPct val="90000"/>
              </a:lnSpc>
              <a:spcAft>
                <a:spcPts val="1200"/>
              </a:spcAft>
              <a:buFont typeface="+mj-lt"/>
              <a:buAutoNum type="arabicPeriod"/>
            </a:pPr>
            <a:r>
              <a:rPr lang="hr-HR" sz="4000" dirty="0">
                <a:solidFill>
                  <a:srgbClr val="1F497D">
                    <a:lumMod val="75000"/>
                  </a:srgbClr>
                </a:solidFill>
                <a:latin typeface="Calibri" pitchFamily="34" charset="0"/>
                <a:ea typeface="Calibri" pitchFamily="34" charset="0"/>
                <a:cs typeface="Times New Roman" pitchFamily="18" charset="0"/>
              </a:rPr>
              <a:t>revizija postojećih procedura i dokumentacije </a:t>
            </a:r>
            <a:endParaRPr lang="hr-HR" sz="4000" dirty="0">
              <a:solidFill>
                <a:srgbClr val="1F497D">
                  <a:lumMod val="75000"/>
                </a:srgbClr>
              </a:solidFill>
              <a:latin typeface="Arial" pitchFamily="34" charset="0"/>
              <a:cs typeface="Arial" pitchFamily="34" charset="0"/>
            </a:endParaRPr>
          </a:p>
          <a:p>
            <a:pPr marL="914354" indent="-914354" eaLnBrk="0" hangingPunct="0">
              <a:lnSpc>
                <a:spcPct val="90000"/>
              </a:lnSpc>
              <a:spcAft>
                <a:spcPts val="1200"/>
              </a:spcAft>
              <a:buFont typeface="+mj-lt"/>
              <a:buAutoNum type="arabicPeriod"/>
            </a:pPr>
            <a:r>
              <a:rPr lang="hr-HR" sz="4000" b="1" dirty="0">
                <a:solidFill>
                  <a:srgbClr val="1F497D">
                    <a:lumMod val="75000"/>
                  </a:srgbClr>
                </a:solidFill>
                <a:latin typeface="Calibri" pitchFamily="34" charset="0"/>
                <a:ea typeface="Calibri" pitchFamily="34" charset="0"/>
                <a:cs typeface="Times New Roman" pitchFamily="18" charset="0"/>
              </a:rPr>
              <a:t>čišćenje postojećih baza osobnih podataka i revizija prava</a:t>
            </a:r>
            <a:endParaRPr lang="hr-HR" sz="4000" b="1" dirty="0">
              <a:solidFill>
                <a:srgbClr val="1F497D">
                  <a:lumMod val="75000"/>
                </a:srgbClr>
              </a:solidFill>
              <a:latin typeface="Arial" pitchFamily="34" charset="0"/>
              <a:cs typeface="Arial" pitchFamily="34" charset="0"/>
            </a:endParaRPr>
          </a:p>
          <a:p>
            <a:pPr marL="914354" indent="-914354" eaLnBrk="0" hangingPunct="0">
              <a:lnSpc>
                <a:spcPct val="90000"/>
              </a:lnSpc>
              <a:spcAft>
                <a:spcPts val="1200"/>
              </a:spcAft>
              <a:buFont typeface="+mj-lt"/>
              <a:buAutoNum type="arabicPeriod"/>
            </a:pPr>
            <a:r>
              <a:rPr lang="hr-HR" sz="4000" dirty="0">
                <a:solidFill>
                  <a:srgbClr val="1F497D">
                    <a:lumMod val="75000"/>
                  </a:srgbClr>
                </a:solidFill>
                <a:latin typeface="Calibri" pitchFamily="34" charset="0"/>
                <a:ea typeface="Calibri" pitchFamily="34" charset="0"/>
                <a:cs typeface="Times New Roman" pitchFamily="18" charset="0"/>
              </a:rPr>
              <a:t>definiranje novih pravila</a:t>
            </a:r>
            <a:endParaRPr lang="hr-HR" sz="4000" dirty="0">
              <a:solidFill>
                <a:srgbClr val="1F497D">
                  <a:lumMod val="75000"/>
                </a:srgbClr>
              </a:solidFill>
              <a:latin typeface="Arial" pitchFamily="34" charset="0"/>
              <a:cs typeface="Arial" pitchFamily="34" charset="0"/>
            </a:endParaRPr>
          </a:p>
          <a:p>
            <a:pPr marL="914354" indent="-914354" eaLnBrk="0" hangingPunct="0">
              <a:lnSpc>
                <a:spcPct val="90000"/>
              </a:lnSpc>
              <a:spcAft>
                <a:spcPts val="1200"/>
              </a:spcAft>
              <a:buFont typeface="+mj-lt"/>
              <a:buAutoNum type="arabicPeriod"/>
            </a:pPr>
            <a:r>
              <a:rPr lang="hr-HR" sz="4000" dirty="0">
                <a:solidFill>
                  <a:srgbClr val="1F497D">
                    <a:lumMod val="75000"/>
                  </a:srgbClr>
                </a:solidFill>
                <a:latin typeface="Calibri" pitchFamily="34" charset="0"/>
                <a:ea typeface="Calibri" pitchFamily="34" charset="0"/>
                <a:cs typeface="Times New Roman" pitchFamily="18" charset="0"/>
              </a:rPr>
              <a:t>implementacija novih rješenja i nadogradnja postojećih</a:t>
            </a:r>
            <a:endParaRPr lang="hr-HR" sz="4000" dirty="0">
              <a:solidFill>
                <a:srgbClr val="1F497D">
                  <a:lumMod val="75000"/>
                </a:srgbClr>
              </a:solidFill>
              <a:latin typeface="Arial" pitchFamily="34" charset="0"/>
              <a:cs typeface="Arial" pitchFamily="34" charset="0"/>
            </a:endParaRPr>
          </a:p>
          <a:p>
            <a:pPr marL="914354" indent="-914354" eaLnBrk="0" hangingPunct="0">
              <a:lnSpc>
                <a:spcPct val="90000"/>
              </a:lnSpc>
              <a:spcAft>
                <a:spcPts val="1200"/>
              </a:spcAft>
              <a:buFont typeface="+mj-lt"/>
              <a:buAutoNum type="arabicPeriod"/>
            </a:pPr>
            <a:r>
              <a:rPr lang="hr-HR" sz="4000" dirty="0">
                <a:solidFill>
                  <a:srgbClr val="1F497D">
                    <a:lumMod val="75000"/>
                  </a:srgbClr>
                </a:solidFill>
                <a:latin typeface="Calibri" pitchFamily="34" charset="0"/>
                <a:ea typeface="Calibri" pitchFamily="34" charset="0"/>
                <a:cs typeface="Times New Roman" pitchFamily="18" charset="0"/>
              </a:rPr>
              <a:t>dizanje svijesti</a:t>
            </a:r>
            <a:endParaRPr lang="hr-HR" sz="4000" dirty="0">
              <a:solidFill>
                <a:srgbClr val="1F497D">
                  <a:lumMod val="75000"/>
                </a:srgbClr>
              </a:solidFill>
              <a:latin typeface="Arial" pitchFamily="34" charset="0"/>
              <a:cs typeface="Arial" pitchFamily="34" charset="0"/>
            </a:endParaRPr>
          </a:p>
        </p:txBody>
      </p:sp>
      <p:sp>
        <p:nvSpPr>
          <p:cNvPr id="8" name="TextBox 7"/>
          <p:cNvSpPr txBox="1"/>
          <p:nvPr/>
        </p:nvSpPr>
        <p:spPr>
          <a:xfrm>
            <a:off x="16315263" y="5832543"/>
            <a:ext cx="6159099" cy="5971787"/>
          </a:xfrm>
          <a:prstGeom prst="rect">
            <a:avLst/>
          </a:prstGeom>
          <a:solidFill>
            <a:schemeClr val="bg1"/>
          </a:solidFill>
          <a:ln w="15875" cap="rnd" cmpd="dbl">
            <a:solidFill>
              <a:schemeClr val="tx1"/>
            </a:solidFill>
            <a:prstDash val="sysDot"/>
            <a:miter lim="800000"/>
          </a:ln>
          <a:effectLst>
            <a:outerShdw blurRad="76200" dir="18900000" sy="23000" kx="-1200000" algn="bl" rotWithShape="0">
              <a:prstClr val="black">
                <a:alpha val="20000"/>
              </a:prstClr>
            </a:outerShdw>
          </a:effectLst>
          <a:scene3d>
            <a:camera prst="orthographicFront"/>
            <a:lightRig rig="threePt" dir="t"/>
          </a:scene3d>
          <a:sp3d prstMaterial="softEdge">
            <a:bevelT/>
            <a:bevelB w="152400" h="50800" prst="softRound"/>
          </a:sp3d>
        </p:spPr>
        <p:txBody>
          <a:bodyPr wrap="square" rtlCol="0" anchor="t">
            <a:normAutofit/>
          </a:bodyPr>
          <a:lstStyle/>
          <a:p>
            <a:pPr>
              <a:lnSpc>
                <a:spcPct val="90000"/>
              </a:lnSpc>
              <a:spcAft>
                <a:spcPts val="1200"/>
              </a:spcAft>
            </a:pPr>
            <a:r>
              <a:rPr lang="hr-HR" sz="5200" dirty="0">
                <a:solidFill>
                  <a:srgbClr val="1F497D">
                    <a:lumMod val="75000"/>
                  </a:srgbClr>
                </a:solidFill>
                <a:latin typeface="Corbel"/>
              </a:rPr>
              <a:t>Osobni podaci koji se prikupljaju i dalje  obrađuju moraju biti </a:t>
            </a:r>
            <a:r>
              <a:rPr lang="hr-HR" sz="5200" b="1" dirty="0">
                <a:solidFill>
                  <a:srgbClr val="1F497D">
                    <a:lumMod val="75000"/>
                  </a:srgbClr>
                </a:solidFill>
                <a:latin typeface="Corbel"/>
              </a:rPr>
              <a:t>točni, potpuni, ažurni </a:t>
            </a:r>
            <a:r>
              <a:rPr lang="hr-HR" sz="5200" dirty="0">
                <a:solidFill>
                  <a:srgbClr val="1F497D">
                    <a:lumMod val="75000"/>
                  </a:srgbClr>
                </a:solidFill>
                <a:latin typeface="Corbel"/>
              </a:rPr>
              <a:t>te prikupljeni i obrađeni na  pošten način.</a:t>
            </a:r>
          </a:p>
        </p:txBody>
      </p:sp>
    </p:spTree>
    <p:extLst>
      <p:ext uri="{BB962C8B-B14F-4D97-AF65-F5344CB8AC3E}">
        <p14:creationId xmlns:p14="http://schemas.microsoft.com/office/powerpoint/2010/main" val="2174033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14341" y="914788"/>
            <a:ext cx="11270516" cy="1542950"/>
          </a:xfrm>
          <a:prstGeom prst="rect">
            <a:avLst/>
          </a:prstGeom>
        </p:spPr>
        <p:txBody>
          <a:bodyPr vert="horz" wrap="square" lIns="182868" tIns="91434" rIns="182868" bIns="91434" rtlCol="0" anchor="t">
            <a:normAutofit/>
          </a:bodyPr>
          <a:lstStyle>
            <a:defPPr>
              <a:defRPr lang="en-US"/>
            </a:defPPr>
            <a:lvl1pPr defTabSz="914400">
              <a:lnSpc>
                <a:spcPct val="90000"/>
              </a:lnSpc>
              <a:spcBef>
                <a:spcPct val="0"/>
              </a:spcBef>
              <a:spcAft>
                <a:spcPts val="600"/>
              </a:spcAft>
              <a:buNone/>
              <a:defRPr sz="4100" b="1">
                <a:solidFill>
                  <a:schemeClr val="bg1"/>
                </a:solidFill>
                <a:latin typeface="+mj-lt"/>
                <a:ea typeface="+mj-ea"/>
                <a:cs typeface="+mj-cs"/>
              </a:defRPr>
            </a:lvl1pPr>
          </a:lstStyle>
          <a:p>
            <a:pPr algn="ctr"/>
            <a:r>
              <a:rPr lang="en-US" sz="4800" dirty="0" err="1">
                <a:solidFill>
                  <a:srgbClr val="002060"/>
                </a:solidFill>
              </a:rPr>
              <a:t>Načela</a:t>
            </a:r>
            <a:r>
              <a:rPr lang="en-US" sz="4800" dirty="0">
                <a:solidFill>
                  <a:srgbClr val="002060"/>
                </a:solidFill>
              </a:rPr>
              <a:t> </a:t>
            </a:r>
            <a:r>
              <a:rPr lang="en-US" sz="4800" dirty="0" err="1">
                <a:solidFill>
                  <a:srgbClr val="002060"/>
                </a:solidFill>
              </a:rPr>
              <a:t>obrade</a:t>
            </a:r>
            <a:r>
              <a:rPr lang="en-US" sz="4800" dirty="0">
                <a:solidFill>
                  <a:srgbClr val="002060"/>
                </a:solidFill>
              </a:rPr>
              <a:t> </a:t>
            </a:r>
            <a:r>
              <a:rPr lang="en-US" sz="4800" dirty="0" err="1">
                <a:solidFill>
                  <a:srgbClr val="002060"/>
                </a:solidFill>
              </a:rPr>
              <a:t>osobnih</a:t>
            </a:r>
            <a:r>
              <a:rPr lang="en-US" sz="4800" dirty="0">
                <a:solidFill>
                  <a:srgbClr val="002060"/>
                </a:solidFill>
              </a:rPr>
              <a:t> </a:t>
            </a:r>
            <a:r>
              <a:rPr lang="en-US" sz="4800" dirty="0" err="1">
                <a:solidFill>
                  <a:srgbClr val="002060"/>
                </a:solidFill>
              </a:rPr>
              <a:t>podataka</a:t>
            </a:r>
            <a:r>
              <a:rPr lang="en-US" sz="4800" dirty="0">
                <a:solidFill>
                  <a:srgbClr val="002060"/>
                </a:solidFill>
              </a:rPr>
              <a:t> (</a:t>
            </a:r>
            <a:r>
              <a:rPr lang="en-US" sz="4800" dirty="0" err="1">
                <a:solidFill>
                  <a:srgbClr val="002060"/>
                </a:solidFill>
              </a:rPr>
              <a:t>svrhovitost</a:t>
            </a:r>
            <a:r>
              <a:rPr lang="en-US" sz="4800" dirty="0">
                <a:solidFill>
                  <a:srgbClr val="002060"/>
                </a:solidFill>
              </a:rPr>
              <a:t>)</a:t>
            </a:r>
          </a:p>
        </p:txBody>
      </p:sp>
      <p:sp>
        <p:nvSpPr>
          <p:cNvPr id="10" name="Rectangle 1"/>
          <p:cNvSpPr>
            <a:spLocks noChangeArrowheads="1"/>
          </p:cNvSpPr>
          <p:nvPr/>
        </p:nvSpPr>
        <p:spPr bwMode="auto">
          <a:xfrm>
            <a:off x="914341" y="2600603"/>
            <a:ext cx="11270516" cy="10197436"/>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a:lnSpc>
                <a:spcPct val="90000"/>
              </a:lnSpc>
              <a:spcAft>
                <a:spcPts val="1200"/>
              </a:spcAft>
            </a:pPr>
            <a:r>
              <a:rPr lang="hr-HR" sz="5600" dirty="0">
                <a:solidFill>
                  <a:srgbClr val="1F497D">
                    <a:lumMod val="75000"/>
                  </a:srgbClr>
                </a:solidFill>
                <a:latin typeface="Arial Rounded MT Bold" pitchFamily="34" charset="0"/>
              </a:rPr>
              <a:t>Revizija procedura za prikupljanje podataka</a:t>
            </a:r>
          </a:p>
          <a:p>
            <a:pPr marL="1028649" indent="-1028649">
              <a:lnSpc>
                <a:spcPct val="90000"/>
              </a:lnSpc>
              <a:spcAft>
                <a:spcPts val="1200"/>
              </a:spcAft>
              <a:buFont typeface="+mj-lt"/>
              <a:buAutoNum type="arabicPeriod"/>
            </a:pPr>
            <a:r>
              <a:rPr lang="hr-HR" sz="5600" dirty="0">
                <a:solidFill>
                  <a:srgbClr val="1F497D">
                    <a:lumMod val="75000"/>
                  </a:srgbClr>
                </a:solidFill>
                <a:latin typeface="Calibri" pitchFamily="34" charset="0"/>
                <a:ea typeface="Calibri" pitchFamily="34" charset="0"/>
                <a:cs typeface="Times New Roman" pitchFamily="18" charset="0"/>
              </a:rPr>
              <a:t>stvaranje preduvjeta </a:t>
            </a:r>
            <a:endParaRPr lang="hr-HR" sz="56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600" b="1" dirty="0">
                <a:solidFill>
                  <a:srgbClr val="1F497D">
                    <a:lumMod val="75000"/>
                  </a:srgbClr>
                </a:solidFill>
                <a:latin typeface="Calibri" pitchFamily="34" charset="0"/>
                <a:ea typeface="Calibri" pitchFamily="34" charset="0"/>
                <a:cs typeface="Times New Roman" pitchFamily="18" charset="0"/>
              </a:rPr>
              <a:t>revizija postojećih procedura i dokumentacije </a:t>
            </a:r>
            <a:endParaRPr lang="hr-HR" sz="5600" b="1"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600" dirty="0">
                <a:solidFill>
                  <a:srgbClr val="1F497D">
                    <a:lumMod val="75000"/>
                  </a:srgbClr>
                </a:solidFill>
                <a:latin typeface="Calibri" pitchFamily="34" charset="0"/>
                <a:ea typeface="Calibri" pitchFamily="34" charset="0"/>
                <a:cs typeface="Times New Roman" pitchFamily="18" charset="0"/>
              </a:rPr>
              <a:t>Čišćenje postojećih baza osobnih podataka i revizija prava</a:t>
            </a:r>
            <a:endParaRPr lang="hr-HR" sz="56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600" dirty="0">
                <a:solidFill>
                  <a:srgbClr val="1F497D">
                    <a:lumMod val="75000"/>
                  </a:srgbClr>
                </a:solidFill>
                <a:latin typeface="Calibri" pitchFamily="34" charset="0"/>
                <a:ea typeface="Calibri" pitchFamily="34" charset="0"/>
                <a:cs typeface="Times New Roman" pitchFamily="18" charset="0"/>
              </a:rPr>
              <a:t>definiranje novih pravila</a:t>
            </a:r>
            <a:endParaRPr lang="hr-HR" sz="56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600" dirty="0">
                <a:solidFill>
                  <a:srgbClr val="1F497D">
                    <a:lumMod val="75000"/>
                  </a:srgbClr>
                </a:solidFill>
                <a:latin typeface="Calibri" pitchFamily="34" charset="0"/>
                <a:ea typeface="Calibri" pitchFamily="34" charset="0"/>
                <a:cs typeface="Times New Roman" pitchFamily="18" charset="0"/>
              </a:rPr>
              <a:t>implementacija novih rješenja i nadogradnja postojećih</a:t>
            </a:r>
            <a:endParaRPr lang="hr-HR" sz="56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600" dirty="0">
                <a:solidFill>
                  <a:srgbClr val="1F497D">
                    <a:lumMod val="75000"/>
                  </a:srgbClr>
                </a:solidFill>
                <a:latin typeface="Calibri" pitchFamily="34" charset="0"/>
                <a:ea typeface="Calibri" pitchFamily="34" charset="0"/>
                <a:cs typeface="Times New Roman" pitchFamily="18" charset="0"/>
              </a:rPr>
              <a:t>dizanje svijesti</a:t>
            </a:r>
            <a:endParaRPr lang="hr-HR" sz="5600" dirty="0">
              <a:solidFill>
                <a:srgbClr val="1F497D">
                  <a:lumMod val="75000"/>
                </a:srgbClr>
              </a:solidFill>
              <a:latin typeface="Arial" pitchFamily="34" charset="0"/>
              <a:cs typeface="Arial" pitchFamily="34" charset="0"/>
            </a:endParaRPr>
          </a:p>
        </p:txBody>
      </p:sp>
      <p:sp>
        <p:nvSpPr>
          <p:cNvPr id="8" name="TextBox 7"/>
          <p:cNvSpPr txBox="1"/>
          <p:nvPr/>
        </p:nvSpPr>
        <p:spPr>
          <a:xfrm>
            <a:off x="12340423" y="914787"/>
            <a:ext cx="11127651" cy="11886426"/>
          </a:xfrm>
          <a:prstGeom prst="rect">
            <a:avLst/>
          </a:prstGeom>
          <a:solidFill>
            <a:schemeClr val="bg1"/>
          </a:solidFill>
          <a:ln w="15875" cap="rnd" cmpd="dbl">
            <a:solidFill>
              <a:schemeClr val="tx1"/>
            </a:solidFill>
            <a:prstDash val="sysDot"/>
            <a:miter lim="800000"/>
          </a:ln>
          <a:effectLst>
            <a:outerShdw blurRad="76200" dir="18900000" sy="23000" kx="-1200000" algn="bl" rotWithShape="0">
              <a:prstClr val="black">
                <a:alpha val="20000"/>
              </a:prstClr>
            </a:outerShdw>
          </a:effectLst>
          <a:scene3d>
            <a:camera prst="orthographicFront"/>
            <a:lightRig rig="threePt" dir="t"/>
          </a:scene3d>
          <a:sp3d prstMaterial="softEdge">
            <a:bevelT/>
            <a:bevelB w="152400" h="50800" prst="softRound"/>
          </a:sp3d>
        </p:spPr>
        <p:txBody>
          <a:bodyPr wrap="square" rtlCol="0" anchor="t">
            <a:normAutofit/>
          </a:bodyPr>
          <a:lstStyle/>
          <a:p>
            <a:pPr>
              <a:spcAft>
                <a:spcPts val="1200"/>
              </a:spcAft>
            </a:pPr>
            <a:r>
              <a:rPr lang="vi-VN" sz="5600" b="1" dirty="0">
                <a:solidFill>
                  <a:srgbClr val="1F497D">
                    <a:lumMod val="75000"/>
                  </a:srgbClr>
                </a:solidFill>
                <a:latin typeface="Arial"/>
              </a:rPr>
              <a:t>Načelo svrhovitosti i opsega </a:t>
            </a:r>
            <a:r>
              <a:rPr lang="vi-VN" sz="5600" dirty="0">
                <a:solidFill>
                  <a:srgbClr val="1F497D">
                    <a:lumMod val="75000"/>
                  </a:srgbClr>
                </a:solidFill>
                <a:latin typeface="Arial"/>
              </a:rPr>
              <a:t>obrade osobnih podataka govori da se osobnih podaci mogu </a:t>
            </a:r>
            <a:r>
              <a:rPr lang="vi-VN" sz="5600" b="1" dirty="0">
                <a:solidFill>
                  <a:srgbClr val="1F497D">
                    <a:lumMod val="75000"/>
                  </a:srgbClr>
                </a:solidFill>
                <a:latin typeface="Arial"/>
              </a:rPr>
              <a:t>prikupljati</a:t>
            </a:r>
            <a:r>
              <a:rPr lang="hr-HR" sz="5600" b="1" dirty="0">
                <a:solidFill>
                  <a:srgbClr val="1F497D">
                    <a:lumMod val="75000"/>
                  </a:srgbClr>
                </a:solidFill>
                <a:latin typeface="Arial"/>
              </a:rPr>
              <a:t> </a:t>
            </a:r>
            <a:r>
              <a:rPr lang="vi-VN" sz="5600" b="1" dirty="0">
                <a:solidFill>
                  <a:srgbClr val="1F497D">
                    <a:lumMod val="75000"/>
                  </a:srgbClr>
                </a:solidFill>
                <a:latin typeface="Arial"/>
              </a:rPr>
              <a:t>u svrhu s kojom je ispitanik upoznat</a:t>
            </a:r>
            <a:r>
              <a:rPr lang="vi-VN" sz="5600" dirty="0">
                <a:solidFill>
                  <a:srgbClr val="1F497D">
                    <a:lumMod val="75000"/>
                  </a:srgbClr>
                </a:solidFill>
                <a:latin typeface="Arial"/>
              </a:rPr>
              <a:t>, </a:t>
            </a:r>
            <a:r>
              <a:rPr lang="vi-VN" sz="5600" b="1" dirty="0">
                <a:solidFill>
                  <a:srgbClr val="1F497D">
                    <a:lumMod val="75000"/>
                  </a:srgbClr>
                </a:solidFill>
                <a:latin typeface="Arial"/>
              </a:rPr>
              <a:t>koja</a:t>
            </a:r>
            <a:r>
              <a:rPr lang="vi-VN" sz="5600" dirty="0">
                <a:solidFill>
                  <a:srgbClr val="1F497D">
                    <a:lumMod val="75000"/>
                  </a:srgbClr>
                </a:solidFill>
                <a:latin typeface="Arial"/>
              </a:rPr>
              <a:t> </a:t>
            </a:r>
            <a:r>
              <a:rPr lang="vi-VN" sz="5600" b="1" dirty="0">
                <a:solidFill>
                  <a:srgbClr val="1F497D">
                    <a:lumMod val="75000"/>
                  </a:srgbClr>
                </a:solidFill>
                <a:latin typeface="Arial"/>
              </a:rPr>
              <a:t>je izričito navedena </a:t>
            </a:r>
            <a:r>
              <a:rPr lang="vi-VN" sz="5600" dirty="0">
                <a:solidFill>
                  <a:srgbClr val="1F497D">
                    <a:lumMod val="75000"/>
                  </a:srgbClr>
                </a:solidFill>
                <a:latin typeface="Arial"/>
              </a:rPr>
              <a:t>i</a:t>
            </a:r>
            <a:endParaRPr lang="hr-HR" sz="5600" dirty="0">
              <a:solidFill>
                <a:srgbClr val="1F497D">
                  <a:lumMod val="75000"/>
                </a:srgbClr>
              </a:solidFill>
              <a:latin typeface="Corbel"/>
            </a:endParaRPr>
          </a:p>
          <a:p>
            <a:pPr>
              <a:spcAft>
                <a:spcPts val="1200"/>
              </a:spcAft>
            </a:pPr>
            <a:r>
              <a:rPr lang="vi-VN" sz="5600" b="1" dirty="0">
                <a:solidFill>
                  <a:srgbClr val="1F497D">
                    <a:lumMod val="75000"/>
                  </a:srgbClr>
                </a:solidFill>
                <a:latin typeface="Arial"/>
              </a:rPr>
              <a:t>u skladu s Zakonom </a:t>
            </a:r>
            <a:r>
              <a:rPr lang="vi-VN" sz="5600" dirty="0">
                <a:solidFill>
                  <a:srgbClr val="1F497D">
                    <a:lumMod val="75000"/>
                  </a:srgbClr>
                </a:solidFill>
                <a:latin typeface="Arial"/>
              </a:rPr>
              <a:t>i </a:t>
            </a:r>
            <a:endParaRPr lang="hr-HR" sz="5600" dirty="0">
              <a:solidFill>
                <a:srgbClr val="1F497D">
                  <a:lumMod val="75000"/>
                </a:srgbClr>
              </a:solidFill>
              <a:latin typeface="Corbel"/>
            </a:endParaRPr>
          </a:p>
          <a:p>
            <a:pPr>
              <a:spcAft>
                <a:spcPts val="1200"/>
              </a:spcAft>
            </a:pPr>
            <a:r>
              <a:rPr lang="vi-VN" sz="5600" dirty="0">
                <a:solidFill>
                  <a:srgbClr val="1F497D">
                    <a:lumMod val="75000"/>
                  </a:srgbClr>
                </a:solidFill>
                <a:latin typeface="Arial"/>
              </a:rPr>
              <a:t>mogu se dalje </a:t>
            </a:r>
            <a:r>
              <a:rPr lang="vi-VN" sz="5600" b="1" dirty="0">
                <a:solidFill>
                  <a:srgbClr val="1F497D">
                    <a:lumMod val="75000"/>
                  </a:srgbClr>
                </a:solidFill>
                <a:latin typeface="Arial"/>
              </a:rPr>
              <a:t>obrađivati</a:t>
            </a:r>
            <a:r>
              <a:rPr lang="vi-VN" sz="5600" dirty="0">
                <a:solidFill>
                  <a:srgbClr val="1F497D">
                    <a:lumMod val="75000"/>
                  </a:srgbClr>
                </a:solidFill>
                <a:latin typeface="Arial"/>
              </a:rPr>
              <a:t> samo u</a:t>
            </a:r>
            <a:r>
              <a:rPr lang="hr-HR" sz="5600" dirty="0">
                <a:solidFill>
                  <a:srgbClr val="1F497D">
                    <a:lumMod val="75000"/>
                  </a:srgbClr>
                </a:solidFill>
                <a:latin typeface="Arial"/>
              </a:rPr>
              <a:t> </a:t>
            </a:r>
            <a:r>
              <a:rPr lang="vi-VN" sz="5600" b="1" dirty="0">
                <a:solidFill>
                  <a:srgbClr val="1F497D">
                    <a:lumMod val="75000"/>
                  </a:srgbClr>
                </a:solidFill>
                <a:latin typeface="Arial"/>
              </a:rPr>
              <a:t>svrhu u koju su prikupljeni </a:t>
            </a:r>
            <a:r>
              <a:rPr lang="vi-VN" sz="5600" dirty="0">
                <a:solidFill>
                  <a:srgbClr val="1F497D">
                    <a:lumMod val="75000"/>
                  </a:srgbClr>
                </a:solidFill>
                <a:latin typeface="Arial"/>
              </a:rPr>
              <a:t>te da </a:t>
            </a:r>
            <a:r>
              <a:rPr lang="vi-VN" sz="5600" b="1" dirty="0">
                <a:solidFill>
                  <a:srgbClr val="1F497D">
                    <a:lumMod val="75000"/>
                  </a:srgbClr>
                </a:solidFill>
                <a:latin typeface="Arial"/>
              </a:rPr>
              <a:t>moraju biti primjereni, relevantni i </a:t>
            </a:r>
            <a:endParaRPr lang="hr-HR" sz="5600" b="1" dirty="0">
              <a:solidFill>
                <a:srgbClr val="1F497D">
                  <a:lumMod val="75000"/>
                </a:srgbClr>
              </a:solidFill>
              <a:latin typeface="Arial"/>
            </a:endParaRPr>
          </a:p>
          <a:p>
            <a:pPr>
              <a:spcAft>
                <a:spcPts val="1200"/>
              </a:spcAft>
            </a:pPr>
            <a:r>
              <a:rPr lang="vi-VN" sz="5600" b="1" dirty="0">
                <a:solidFill>
                  <a:srgbClr val="1F497D">
                    <a:lumMod val="75000"/>
                  </a:srgbClr>
                </a:solidFill>
                <a:latin typeface="Arial"/>
              </a:rPr>
              <a:t>ne smiju biti prekomjerni</a:t>
            </a:r>
            <a:endParaRPr lang="hr-HR" sz="5600" b="1" dirty="0">
              <a:solidFill>
                <a:srgbClr val="1F497D">
                  <a:lumMod val="75000"/>
                </a:srgbClr>
              </a:solidFill>
              <a:latin typeface="Corbel"/>
            </a:endParaRPr>
          </a:p>
        </p:txBody>
      </p:sp>
    </p:spTree>
    <p:extLst>
      <p:ext uri="{BB962C8B-B14F-4D97-AF65-F5344CB8AC3E}">
        <p14:creationId xmlns:p14="http://schemas.microsoft.com/office/powerpoint/2010/main" val="2103359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6" y="868592"/>
            <a:ext cx="20558603" cy="2723907"/>
          </a:xfrm>
          <a:prstGeom prst="rect">
            <a:avLst/>
          </a:prstGeom>
        </p:spPr>
        <p:txBody>
          <a:bodyPr vert="horz" lIns="182868" tIns="91434" rIns="182868" bIns="91434" rtlCol="0" anchor="b">
            <a:normAutofit/>
          </a:bodyPr>
          <a:lstStyle>
            <a:defPPr>
              <a:defRPr lang="en-US"/>
            </a:defPPr>
            <a:lvl1pPr defTabSz="914400">
              <a:lnSpc>
                <a:spcPct val="90000"/>
              </a:lnSpc>
              <a:spcBef>
                <a:spcPct val="0"/>
              </a:spcBef>
              <a:spcAft>
                <a:spcPts val="600"/>
              </a:spcAft>
              <a:buNone/>
              <a:defRPr sz="4100" b="1">
                <a:solidFill>
                  <a:schemeClr val="bg1"/>
                </a:solidFill>
                <a:latin typeface="+mj-lt"/>
                <a:ea typeface="+mj-ea"/>
                <a:cs typeface="+mj-cs"/>
              </a:defRPr>
            </a:lvl1pPr>
          </a:lstStyle>
          <a:p>
            <a:r>
              <a:rPr lang="en-US" sz="8800" dirty="0" err="1">
                <a:solidFill>
                  <a:srgbClr val="002060"/>
                </a:solidFill>
              </a:rPr>
              <a:t>Načela</a:t>
            </a:r>
            <a:r>
              <a:rPr lang="en-US" sz="8800" dirty="0">
                <a:solidFill>
                  <a:srgbClr val="002060"/>
                </a:solidFill>
              </a:rPr>
              <a:t> </a:t>
            </a:r>
            <a:r>
              <a:rPr lang="en-US" sz="8800" dirty="0" err="1">
                <a:solidFill>
                  <a:srgbClr val="002060"/>
                </a:solidFill>
              </a:rPr>
              <a:t>obrade</a:t>
            </a:r>
            <a:r>
              <a:rPr lang="en-US" sz="8800" dirty="0">
                <a:solidFill>
                  <a:srgbClr val="002060"/>
                </a:solidFill>
              </a:rPr>
              <a:t> </a:t>
            </a:r>
            <a:r>
              <a:rPr lang="en-US" sz="8800" dirty="0" err="1">
                <a:solidFill>
                  <a:srgbClr val="002060"/>
                </a:solidFill>
              </a:rPr>
              <a:t>osobnih</a:t>
            </a:r>
            <a:r>
              <a:rPr lang="en-US" sz="8800" dirty="0">
                <a:solidFill>
                  <a:srgbClr val="002060"/>
                </a:solidFill>
              </a:rPr>
              <a:t> </a:t>
            </a:r>
            <a:r>
              <a:rPr lang="en-US" sz="8800" dirty="0" err="1">
                <a:solidFill>
                  <a:srgbClr val="002060"/>
                </a:solidFill>
              </a:rPr>
              <a:t>podataka</a:t>
            </a:r>
            <a:r>
              <a:rPr lang="en-US" sz="8800" dirty="0">
                <a:solidFill>
                  <a:srgbClr val="002060"/>
                </a:solidFill>
              </a:rPr>
              <a:t> (</a:t>
            </a:r>
            <a:r>
              <a:rPr lang="en-US" sz="8800" dirty="0" err="1">
                <a:solidFill>
                  <a:srgbClr val="002060"/>
                </a:solidFill>
              </a:rPr>
              <a:t>trajnost</a:t>
            </a:r>
            <a:r>
              <a:rPr lang="en-US" sz="8800" dirty="0">
                <a:solidFill>
                  <a:srgbClr val="002060"/>
                </a:solidFill>
              </a:rPr>
              <a:t>)</a:t>
            </a:r>
          </a:p>
        </p:txBody>
      </p:sp>
      <p:sp>
        <p:nvSpPr>
          <p:cNvPr id="9" name="Rectangle 8"/>
          <p:cNvSpPr/>
          <p:nvPr/>
        </p:nvSpPr>
        <p:spPr>
          <a:xfrm>
            <a:off x="1912812" y="4154380"/>
            <a:ext cx="20556788" cy="609560"/>
          </a:xfrm>
          <a:prstGeom prst="rect">
            <a:avLst/>
          </a:prstGeom>
        </p:spPr>
        <p:txBody>
          <a:bodyPr wrap="square" anchor="t">
            <a:normAutofit fontScale="62500" lnSpcReduction="20000"/>
          </a:bodyPr>
          <a:lstStyle/>
          <a:p>
            <a:pPr>
              <a:lnSpc>
                <a:spcPct val="90000"/>
              </a:lnSpc>
              <a:spcAft>
                <a:spcPts val="1200"/>
              </a:spcAft>
            </a:pPr>
            <a:r>
              <a:rPr lang="pl-PL" sz="7200" dirty="0">
                <a:solidFill>
                  <a:srgbClr val="1F497D">
                    <a:lumMod val="75000"/>
                  </a:srgbClr>
                </a:solidFill>
                <a:latin typeface="Crosig Lt" pitchFamily="2" charset="0"/>
                <a:ea typeface="Crosig Lt" pitchFamily="2" charset="0"/>
              </a:rPr>
              <a:t>Definiranje pravila za rok čuvanja osobnih podataka</a:t>
            </a:r>
            <a:endParaRPr lang="hr-HR" sz="7200" dirty="0">
              <a:solidFill>
                <a:srgbClr val="1F497D">
                  <a:lumMod val="75000"/>
                </a:srgbClr>
              </a:solidFill>
              <a:latin typeface="Crosig Lt" pitchFamily="2" charset="0"/>
              <a:ea typeface="Crosig Lt" pitchFamily="2" charset="0"/>
            </a:endParaRPr>
          </a:p>
        </p:txBody>
      </p:sp>
      <p:sp>
        <p:nvSpPr>
          <p:cNvPr id="11" name="Rectangle 1"/>
          <p:cNvSpPr>
            <a:spLocks noChangeArrowheads="1"/>
          </p:cNvSpPr>
          <p:nvPr/>
        </p:nvSpPr>
        <p:spPr bwMode="auto">
          <a:xfrm>
            <a:off x="1912807" y="5598178"/>
            <a:ext cx="20556788" cy="3752102"/>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marL="685766" indent="-685766">
              <a:lnSpc>
                <a:spcPct val="90000"/>
              </a:lnSpc>
              <a:spcAft>
                <a:spcPts val="1200"/>
              </a:spcAft>
              <a:buFont typeface="+mj-lt"/>
              <a:buAutoNum type="arabicPeriod"/>
            </a:pPr>
            <a:r>
              <a:rPr lang="hr-HR" sz="3200" dirty="0">
                <a:solidFill>
                  <a:srgbClr val="1F497D">
                    <a:lumMod val="75000"/>
                  </a:srgbClr>
                </a:solidFill>
                <a:latin typeface="Crosig Lt" pitchFamily="2" charset="0"/>
                <a:ea typeface="Crosig Lt" pitchFamily="2" charset="0"/>
                <a:cs typeface="Times New Roman" pitchFamily="18" charset="0"/>
              </a:rPr>
              <a:t>stvaranje preduvjeta </a:t>
            </a:r>
            <a:endParaRPr lang="hr-HR" sz="3200" dirty="0">
              <a:solidFill>
                <a:srgbClr val="1F497D">
                  <a:lumMod val="75000"/>
                </a:srgbClr>
              </a:solidFill>
              <a:latin typeface="Crosig Lt" pitchFamily="2" charset="0"/>
              <a:ea typeface="Crosig Lt" pitchFamily="2" charset="0"/>
              <a:cs typeface="Arial" pitchFamily="34" charset="0"/>
            </a:endParaRPr>
          </a:p>
          <a:p>
            <a:pPr marL="685766" indent="-685766" eaLnBrk="0" hangingPunct="0">
              <a:lnSpc>
                <a:spcPct val="90000"/>
              </a:lnSpc>
              <a:spcAft>
                <a:spcPts val="1200"/>
              </a:spcAft>
              <a:buFont typeface="+mj-lt"/>
              <a:buAutoNum type="arabicPeriod"/>
            </a:pPr>
            <a:r>
              <a:rPr lang="hr-HR" sz="3200" dirty="0">
                <a:solidFill>
                  <a:srgbClr val="1F497D">
                    <a:lumMod val="75000"/>
                  </a:srgbClr>
                </a:solidFill>
                <a:latin typeface="Crosig Lt" pitchFamily="2" charset="0"/>
                <a:ea typeface="Crosig Lt" pitchFamily="2" charset="0"/>
                <a:cs typeface="Times New Roman" pitchFamily="18" charset="0"/>
              </a:rPr>
              <a:t>revizija postojećih procedura i dokumentacije </a:t>
            </a:r>
            <a:endParaRPr lang="hr-HR" sz="3200" dirty="0">
              <a:solidFill>
                <a:srgbClr val="1F497D">
                  <a:lumMod val="75000"/>
                </a:srgbClr>
              </a:solidFill>
              <a:latin typeface="Crosig Lt" pitchFamily="2" charset="0"/>
              <a:ea typeface="Crosig Lt" pitchFamily="2" charset="0"/>
              <a:cs typeface="Arial" pitchFamily="34" charset="0"/>
            </a:endParaRPr>
          </a:p>
          <a:p>
            <a:pPr marL="685766" indent="-685766" eaLnBrk="0" hangingPunct="0">
              <a:lnSpc>
                <a:spcPct val="90000"/>
              </a:lnSpc>
              <a:spcAft>
                <a:spcPts val="1200"/>
              </a:spcAft>
              <a:buFont typeface="+mj-lt"/>
              <a:buAutoNum type="arabicPeriod"/>
            </a:pPr>
            <a:r>
              <a:rPr lang="hr-HR" sz="3200" dirty="0">
                <a:solidFill>
                  <a:srgbClr val="1F497D">
                    <a:lumMod val="75000"/>
                  </a:srgbClr>
                </a:solidFill>
                <a:latin typeface="Crosig Lt" pitchFamily="2" charset="0"/>
                <a:ea typeface="Crosig Lt" pitchFamily="2" charset="0"/>
                <a:cs typeface="Times New Roman" pitchFamily="18" charset="0"/>
              </a:rPr>
              <a:t>čišćenje postojećih baza osobnih podataka i revizija prava</a:t>
            </a:r>
            <a:endParaRPr lang="hr-HR" sz="3200" dirty="0">
              <a:solidFill>
                <a:srgbClr val="1F497D">
                  <a:lumMod val="75000"/>
                </a:srgbClr>
              </a:solidFill>
              <a:latin typeface="Crosig Lt" pitchFamily="2" charset="0"/>
              <a:ea typeface="Crosig Lt" pitchFamily="2" charset="0"/>
              <a:cs typeface="Arial" pitchFamily="34" charset="0"/>
            </a:endParaRPr>
          </a:p>
          <a:p>
            <a:pPr marL="685766" indent="-685766" eaLnBrk="0" hangingPunct="0">
              <a:lnSpc>
                <a:spcPct val="90000"/>
              </a:lnSpc>
              <a:spcAft>
                <a:spcPts val="1200"/>
              </a:spcAft>
              <a:buFont typeface="+mj-lt"/>
              <a:buAutoNum type="arabicPeriod"/>
            </a:pPr>
            <a:r>
              <a:rPr lang="hr-HR" sz="3200" b="1" dirty="0">
                <a:solidFill>
                  <a:srgbClr val="1F497D">
                    <a:lumMod val="75000"/>
                  </a:srgbClr>
                </a:solidFill>
                <a:latin typeface="Crosig Lt" pitchFamily="2" charset="0"/>
                <a:ea typeface="Crosig Lt" pitchFamily="2" charset="0"/>
                <a:cs typeface="Times New Roman" pitchFamily="18" charset="0"/>
              </a:rPr>
              <a:t>definiranje novih pravila</a:t>
            </a:r>
            <a:endParaRPr lang="hr-HR" sz="3200" b="1" dirty="0">
              <a:solidFill>
                <a:srgbClr val="1F497D">
                  <a:lumMod val="75000"/>
                </a:srgbClr>
              </a:solidFill>
              <a:latin typeface="Crosig Lt" pitchFamily="2" charset="0"/>
              <a:ea typeface="Crosig Lt" pitchFamily="2" charset="0"/>
              <a:cs typeface="Arial" pitchFamily="34" charset="0"/>
            </a:endParaRPr>
          </a:p>
          <a:p>
            <a:pPr marL="685766" indent="-685766" eaLnBrk="0" hangingPunct="0">
              <a:lnSpc>
                <a:spcPct val="90000"/>
              </a:lnSpc>
              <a:spcAft>
                <a:spcPts val="1200"/>
              </a:spcAft>
              <a:buFont typeface="+mj-lt"/>
              <a:buAutoNum type="arabicPeriod"/>
            </a:pPr>
            <a:r>
              <a:rPr lang="hr-HR" sz="3200" dirty="0">
                <a:solidFill>
                  <a:srgbClr val="1F497D">
                    <a:lumMod val="75000"/>
                  </a:srgbClr>
                </a:solidFill>
                <a:latin typeface="Crosig Lt" pitchFamily="2" charset="0"/>
                <a:ea typeface="Crosig Lt" pitchFamily="2" charset="0"/>
                <a:cs typeface="Times New Roman" pitchFamily="18" charset="0"/>
              </a:rPr>
              <a:t>implementacija novih rješenja i nadogradnja postojećih</a:t>
            </a:r>
            <a:endParaRPr lang="hr-HR" sz="3200" dirty="0">
              <a:solidFill>
                <a:srgbClr val="1F497D">
                  <a:lumMod val="75000"/>
                </a:srgbClr>
              </a:solidFill>
              <a:latin typeface="Crosig Lt" pitchFamily="2" charset="0"/>
              <a:ea typeface="Crosig Lt" pitchFamily="2" charset="0"/>
              <a:cs typeface="Arial" pitchFamily="34" charset="0"/>
            </a:endParaRPr>
          </a:p>
          <a:p>
            <a:pPr marL="685766" indent="-685766" eaLnBrk="0" hangingPunct="0">
              <a:lnSpc>
                <a:spcPct val="90000"/>
              </a:lnSpc>
              <a:spcAft>
                <a:spcPts val="1200"/>
              </a:spcAft>
              <a:buFont typeface="+mj-lt"/>
              <a:buAutoNum type="arabicPeriod"/>
            </a:pPr>
            <a:r>
              <a:rPr lang="hr-HR" sz="3200" dirty="0">
                <a:solidFill>
                  <a:srgbClr val="1F497D">
                    <a:lumMod val="75000"/>
                  </a:srgbClr>
                </a:solidFill>
                <a:latin typeface="Crosig Lt" pitchFamily="2" charset="0"/>
                <a:ea typeface="Crosig Lt" pitchFamily="2" charset="0"/>
                <a:cs typeface="Times New Roman" pitchFamily="18" charset="0"/>
              </a:rPr>
              <a:t>dizanje svijesti</a:t>
            </a:r>
            <a:endParaRPr lang="hr-HR" sz="3200" dirty="0">
              <a:solidFill>
                <a:srgbClr val="1F497D">
                  <a:lumMod val="75000"/>
                </a:srgbClr>
              </a:solidFill>
              <a:latin typeface="Crosig Lt" pitchFamily="2" charset="0"/>
              <a:ea typeface="Crosig Lt" pitchFamily="2" charset="0"/>
              <a:cs typeface="Arial" pitchFamily="34" charset="0"/>
            </a:endParaRPr>
          </a:p>
        </p:txBody>
      </p:sp>
      <p:sp>
        <p:nvSpPr>
          <p:cNvPr id="8" name="TextBox 7"/>
          <p:cNvSpPr txBox="1"/>
          <p:nvPr/>
        </p:nvSpPr>
        <p:spPr>
          <a:xfrm>
            <a:off x="1920116" y="9350280"/>
            <a:ext cx="20890624" cy="2974114"/>
          </a:xfrm>
          <a:prstGeom prst="rect">
            <a:avLst/>
          </a:prstGeom>
          <a:solidFill>
            <a:schemeClr val="bg1"/>
          </a:solidFill>
          <a:ln w="15875" cap="rnd" cmpd="dbl">
            <a:solidFill>
              <a:schemeClr val="tx1"/>
            </a:solidFill>
            <a:prstDash val="sysDot"/>
            <a:miter lim="800000"/>
          </a:ln>
          <a:effectLst>
            <a:outerShdw blurRad="76200" dir="18900000" sy="23000" kx="-1200000" algn="bl" rotWithShape="0">
              <a:prstClr val="black">
                <a:alpha val="20000"/>
              </a:prstClr>
            </a:outerShdw>
          </a:effectLst>
          <a:scene3d>
            <a:camera prst="orthographicFront"/>
            <a:lightRig rig="threePt" dir="t"/>
          </a:scene3d>
          <a:sp3d prstMaterial="softEdge">
            <a:bevelT/>
            <a:bevelB w="152400" h="50800" prst="softRound"/>
          </a:sp3d>
        </p:spPr>
        <p:txBody>
          <a:bodyPr wrap="square" rtlCol="0" anchor="t">
            <a:normAutofit/>
          </a:bodyPr>
          <a:lstStyle/>
          <a:p>
            <a:pPr>
              <a:spcAft>
                <a:spcPts val="1200"/>
              </a:spcAft>
            </a:pPr>
            <a:r>
              <a:rPr lang="vi-VN" sz="4800" dirty="0">
                <a:solidFill>
                  <a:srgbClr val="1F497D">
                    <a:lumMod val="75000"/>
                  </a:srgbClr>
                </a:solidFill>
                <a:latin typeface="Arial"/>
              </a:rPr>
              <a:t>osobni podaci moraju biti pohranjeni u obliku koji omogućava identifikaciju osobe </a:t>
            </a:r>
            <a:r>
              <a:rPr lang="vi-VN" sz="4800" b="1" dirty="0">
                <a:solidFill>
                  <a:srgbClr val="1F497D">
                    <a:lumMod val="75000"/>
                  </a:srgbClr>
                </a:solidFill>
                <a:latin typeface="Arial"/>
              </a:rPr>
              <a:t>samo onoliko vremena koliko je potrebno da se zadovolji svrha </a:t>
            </a:r>
            <a:r>
              <a:rPr lang="vi-VN" sz="4800" dirty="0">
                <a:solidFill>
                  <a:srgbClr val="1F497D">
                    <a:lumMod val="75000"/>
                  </a:srgbClr>
                </a:solidFill>
                <a:latin typeface="Arial"/>
              </a:rPr>
              <a:t>zbog koje su podaci prikupljeni</a:t>
            </a:r>
            <a:endParaRPr lang="hr-HR" sz="4800" dirty="0">
              <a:solidFill>
                <a:srgbClr val="1F497D">
                  <a:lumMod val="75000"/>
                </a:srgbClr>
              </a:solidFill>
              <a:latin typeface="Corbel"/>
            </a:endParaRPr>
          </a:p>
        </p:txBody>
      </p:sp>
    </p:spTree>
    <p:extLst>
      <p:ext uri="{BB962C8B-B14F-4D97-AF65-F5344CB8AC3E}">
        <p14:creationId xmlns:p14="http://schemas.microsoft.com/office/powerpoint/2010/main" val="52284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5" y="868592"/>
            <a:ext cx="22462296" cy="2723907"/>
          </a:xfrm>
          <a:prstGeom prst="rect">
            <a:avLst/>
          </a:prstGeom>
        </p:spPr>
        <p:txBody>
          <a:bodyPr vert="horz" lIns="182868" tIns="91434" rIns="182868" bIns="91434" rtlCol="0" anchor="b">
            <a:normAutofit/>
          </a:bodyPr>
          <a:lstStyle>
            <a:defPPr>
              <a:defRPr lang="en-US"/>
            </a:defPPr>
            <a:lvl1pPr defTabSz="914400">
              <a:lnSpc>
                <a:spcPct val="90000"/>
              </a:lnSpc>
              <a:spcBef>
                <a:spcPct val="0"/>
              </a:spcBef>
              <a:spcAft>
                <a:spcPts val="600"/>
              </a:spcAft>
              <a:buNone/>
              <a:defRPr sz="4100" b="1">
                <a:solidFill>
                  <a:schemeClr val="bg1"/>
                </a:solidFill>
                <a:latin typeface="+mj-lt"/>
                <a:ea typeface="+mj-ea"/>
                <a:cs typeface="+mj-cs"/>
              </a:defRPr>
            </a:lvl1pPr>
          </a:lstStyle>
          <a:p>
            <a:r>
              <a:rPr lang="en-US" sz="8800" dirty="0" err="1">
                <a:solidFill>
                  <a:srgbClr val="002060"/>
                </a:solidFill>
              </a:rPr>
              <a:t>Načela</a:t>
            </a:r>
            <a:r>
              <a:rPr lang="en-US" sz="8800" dirty="0">
                <a:solidFill>
                  <a:srgbClr val="002060"/>
                </a:solidFill>
              </a:rPr>
              <a:t> </a:t>
            </a:r>
            <a:r>
              <a:rPr lang="en-US" sz="8800" dirty="0" err="1">
                <a:solidFill>
                  <a:srgbClr val="002060"/>
                </a:solidFill>
              </a:rPr>
              <a:t>obrade</a:t>
            </a:r>
            <a:r>
              <a:rPr lang="en-US" sz="8800" dirty="0">
                <a:solidFill>
                  <a:srgbClr val="002060"/>
                </a:solidFill>
              </a:rPr>
              <a:t> </a:t>
            </a:r>
            <a:r>
              <a:rPr lang="en-US" sz="8800" dirty="0" err="1">
                <a:solidFill>
                  <a:srgbClr val="002060"/>
                </a:solidFill>
              </a:rPr>
              <a:t>osobnih</a:t>
            </a:r>
            <a:r>
              <a:rPr lang="en-US" sz="8800" dirty="0">
                <a:solidFill>
                  <a:srgbClr val="002060"/>
                </a:solidFill>
              </a:rPr>
              <a:t> </a:t>
            </a:r>
            <a:r>
              <a:rPr lang="en-US" sz="8800" dirty="0" err="1">
                <a:solidFill>
                  <a:srgbClr val="002060"/>
                </a:solidFill>
              </a:rPr>
              <a:t>podataka</a:t>
            </a:r>
            <a:r>
              <a:rPr lang="en-US" sz="8800" dirty="0">
                <a:solidFill>
                  <a:srgbClr val="002060"/>
                </a:solidFill>
              </a:rPr>
              <a:t> (</a:t>
            </a:r>
            <a:r>
              <a:rPr lang="en-US" sz="8800" dirty="0" err="1">
                <a:solidFill>
                  <a:srgbClr val="002060"/>
                </a:solidFill>
              </a:rPr>
              <a:t>sigurnost</a:t>
            </a:r>
            <a:r>
              <a:rPr lang="en-US" sz="8800" dirty="0">
                <a:solidFill>
                  <a:srgbClr val="002060"/>
                </a:solidFill>
              </a:rPr>
              <a:t>)</a:t>
            </a:r>
          </a:p>
        </p:txBody>
      </p:sp>
      <p:sp>
        <p:nvSpPr>
          <p:cNvPr id="9" name="Rectangle 8"/>
          <p:cNvSpPr/>
          <p:nvPr/>
        </p:nvSpPr>
        <p:spPr>
          <a:xfrm>
            <a:off x="1409608" y="5865361"/>
            <a:ext cx="5114591" cy="5971787"/>
          </a:xfrm>
          <a:prstGeom prst="rect">
            <a:avLst/>
          </a:prstGeom>
        </p:spPr>
        <p:txBody>
          <a:bodyPr wrap="square" anchor="t">
            <a:normAutofit/>
          </a:bodyPr>
          <a:lstStyle/>
          <a:p>
            <a:pPr>
              <a:lnSpc>
                <a:spcPct val="90000"/>
              </a:lnSpc>
              <a:spcAft>
                <a:spcPts val="1200"/>
              </a:spcAft>
            </a:pPr>
            <a:r>
              <a:rPr lang="pl-PL" sz="3200" dirty="0">
                <a:solidFill>
                  <a:srgbClr val="1F497D">
                    <a:lumMod val="75000"/>
                  </a:srgbClr>
                </a:solidFill>
                <a:latin typeface="Arial Rounded MT Bold" pitchFamily="34" charset="0"/>
              </a:rPr>
              <a:t>Enkripcija</a:t>
            </a:r>
          </a:p>
          <a:p>
            <a:pPr>
              <a:lnSpc>
                <a:spcPct val="90000"/>
              </a:lnSpc>
              <a:spcAft>
                <a:spcPts val="1200"/>
              </a:spcAft>
            </a:pPr>
            <a:endParaRPr lang="pl-PL" sz="3200" dirty="0">
              <a:solidFill>
                <a:srgbClr val="1F497D">
                  <a:lumMod val="75000"/>
                </a:srgbClr>
              </a:solidFill>
              <a:latin typeface="Arial Rounded MT Bold" pitchFamily="34" charset="0"/>
            </a:endParaRPr>
          </a:p>
          <a:p>
            <a:pPr>
              <a:lnSpc>
                <a:spcPct val="90000"/>
              </a:lnSpc>
              <a:spcAft>
                <a:spcPts val="1200"/>
              </a:spcAft>
            </a:pPr>
            <a:r>
              <a:rPr lang="pl-PL" sz="3200" dirty="0">
                <a:solidFill>
                  <a:srgbClr val="1F497D">
                    <a:lumMod val="75000"/>
                  </a:srgbClr>
                </a:solidFill>
                <a:latin typeface="Arial Rounded MT Bold" pitchFamily="34" charset="0"/>
              </a:rPr>
              <a:t>Evidencija obrade</a:t>
            </a:r>
          </a:p>
          <a:p>
            <a:pPr>
              <a:lnSpc>
                <a:spcPct val="90000"/>
              </a:lnSpc>
              <a:spcAft>
                <a:spcPts val="1200"/>
              </a:spcAft>
            </a:pPr>
            <a:endParaRPr lang="pl-PL" sz="3200" dirty="0">
              <a:solidFill>
                <a:srgbClr val="1F497D">
                  <a:lumMod val="75000"/>
                </a:srgbClr>
              </a:solidFill>
              <a:latin typeface="Arial Rounded MT Bold" pitchFamily="34" charset="0"/>
            </a:endParaRPr>
          </a:p>
          <a:p>
            <a:pPr>
              <a:lnSpc>
                <a:spcPct val="90000"/>
              </a:lnSpc>
              <a:spcAft>
                <a:spcPts val="1200"/>
              </a:spcAft>
            </a:pPr>
            <a:r>
              <a:rPr lang="pl-PL" sz="3200" dirty="0">
                <a:solidFill>
                  <a:srgbClr val="1F497D">
                    <a:lumMod val="75000"/>
                  </a:srgbClr>
                </a:solidFill>
                <a:latin typeface="Arial Rounded MT Bold" pitchFamily="34" charset="0"/>
              </a:rPr>
              <a:t>Upravljanje privolama</a:t>
            </a:r>
          </a:p>
          <a:p>
            <a:pPr>
              <a:lnSpc>
                <a:spcPct val="90000"/>
              </a:lnSpc>
              <a:spcAft>
                <a:spcPts val="1200"/>
              </a:spcAft>
            </a:pPr>
            <a:endParaRPr lang="pl-PL" sz="3200" dirty="0">
              <a:solidFill>
                <a:srgbClr val="1F497D">
                  <a:lumMod val="75000"/>
                </a:srgbClr>
              </a:solidFill>
              <a:latin typeface="Arial Rounded MT Bold" pitchFamily="34" charset="0"/>
            </a:endParaRPr>
          </a:p>
          <a:p>
            <a:pPr>
              <a:lnSpc>
                <a:spcPct val="90000"/>
              </a:lnSpc>
              <a:spcAft>
                <a:spcPts val="1200"/>
              </a:spcAft>
            </a:pPr>
            <a:r>
              <a:rPr lang="pl-PL" sz="3200" dirty="0">
                <a:solidFill>
                  <a:srgbClr val="1F497D">
                    <a:lumMod val="75000"/>
                  </a:srgbClr>
                </a:solidFill>
                <a:latin typeface="Arial Rounded MT Bold" pitchFamily="34" charset="0"/>
              </a:rPr>
              <a:t>Pravo na zaborav</a:t>
            </a:r>
          </a:p>
          <a:p>
            <a:pPr>
              <a:lnSpc>
                <a:spcPct val="90000"/>
              </a:lnSpc>
              <a:spcAft>
                <a:spcPts val="1200"/>
              </a:spcAft>
            </a:pPr>
            <a:endParaRPr lang="pl-PL" sz="3200" dirty="0">
              <a:solidFill>
                <a:srgbClr val="1F497D">
                  <a:lumMod val="75000"/>
                </a:srgbClr>
              </a:solidFill>
              <a:latin typeface="Arial Rounded MT Bold" pitchFamily="34" charset="0"/>
            </a:endParaRPr>
          </a:p>
          <a:p>
            <a:pPr>
              <a:lnSpc>
                <a:spcPct val="90000"/>
              </a:lnSpc>
              <a:spcAft>
                <a:spcPts val="1200"/>
              </a:spcAft>
            </a:pPr>
            <a:r>
              <a:rPr lang="pl-PL" sz="3200" dirty="0">
                <a:solidFill>
                  <a:srgbClr val="1F497D">
                    <a:lumMod val="75000"/>
                  </a:srgbClr>
                </a:solidFill>
                <a:latin typeface="Arial Rounded MT Bold" pitchFamily="34" charset="0"/>
              </a:rPr>
              <a:t>Pravo na prijenos</a:t>
            </a:r>
          </a:p>
          <a:p>
            <a:pPr>
              <a:lnSpc>
                <a:spcPct val="90000"/>
              </a:lnSpc>
              <a:spcAft>
                <a:spcPts val="1200"/>
              </a:spcAft>
            </a:pPr>
            <a:endParaRPr lang="hr-HR" sz="3200" dirty="0">
              <a:solidFill>
                <a:srgbClr val="1F497D">
                  <a:lumMod val="75000"/>
                </a:srgbClr>
              </a:solidFill>
              <a:latin typeface="Arial Rounded MT Bold" pitchFamily="34" charset="0"/>
            </a:endParaRPr>
          </a:p>
        </p:txBody>
      </p:sp>
      <p:sp>
        <p:nvSpPr>
          <p:cNvPr id="8" name="TextBox 7"/>
          <p:cNvSpPr txBox="1"/>
          <p:nvPr/>
        </p:nvSpPr>
        <p:spPr>
          <a:xfrm>
            <a:off x="6058884" y="4966614"/>
            <a:ext cx="9628115" cy="7085501"/>
          </a:xfrm>
          <a:prstGeom prst="rect">
            <a:avLst/>
          </a:prstGeom>
          <a:solidFill>
            <a:schemeClr val="bg1"/>
          </a:solidFill>
          <a:ln w="15875" cap="rnd" cmpd="dbl">
            <a:solidFill>
              <a:schemeClr val="tx1"/>
            </a:solidFill>
            <a:prstDash val="sysDot"/>
            <a:miter lim="800000"/>
          </a:ln>
          <a:effectLst>
            <a:outerShdw blurRad="76200" dir="18900000" sy="23000" kx="-1200000" algn="bl" rotWithShape="0">
              <a:prstClr val="black">
                <a:alpha val="20000"/>
              </a:prstClr>
            </a:outerShdw>
          </a:effectLst>
          <a:scene3d>
            <a:camera prst="orthographicFront"/>
            <a:lightRig rig="threePt" dir="t"/>
          </a:scene3d>
          <a:sp3d prstMaterial="softEdge">
            <a:bevelT/>
            <a:bevelB w="152400" h="50800" prst="softRound"/>
          </a:sp3d>
        </p:spPr>
        <p:txBody>
          <a:bodyPr wrap="square" rtlCol="0" anchor="t">
            <a:normAutofit/>
          </a:bodyPr>
          <a:lstStyle/>
          <a:p>
            <a:pPr>
              <a:spcAft>
                <a:spcPts val="1200"/>
              </a:spcAft>
            </a:pPr>
            <a:r>
              <a:rPr lang="vi-VN" sz="4800" dirty="0">
                <a:solidFill>
                  <a:srgbClr val="1F497D">
                    <a:lumMod val="75000"/>
                  </a:srgbClr>
                </a:solidFill>
                <a:latin typeface="Arial"/>
              </a:rPr>
              <a:t>Osobni podaci moraju biti </a:t>
            </a:r>
            <a:r>
              <a:rPr lang="vi-VN" sz="4800" b="1" dirty="0">
                <a:solidFill>
                  <a:srgbClr val="1F497D">
                    <a:lumMod val="75000"/>
                  </a:srgbClr>
                </a:solidFill>
                <a:latin typeface="Arial"/>
              </a:rPr>
              <a:t>zaštićeni od </a:t>
            </a:r>
          </a:p>
          <a:p>
            <a:pPr>
              <a:spcAft>
                <a:spcPts val="1200"/>
              </a:spcAft>
            </a:pPr>
            <a:r>
              <a:rPr lang="vi-VN" sz="4800" b="1" dirty="0">
                <a:solidFill>
                  <a:srgbClr val="1F497D">
                    <a:lumMod val="75000"/>
                  </a:srgbClr>
                </a:solidFill>
                <a:latin typeface="Arial"/>
              </a:rPr>
              <a:t>neovlaštenog pristupa i uporabe </a:t>
            </a:r>
            <a:r>
              <a:rPr lang="vi-VN" sz="4800" dirty="0">
                <a:solidFill>
                  <a:srgbClr val="1F497D">
                    <a:lumMod val="75000"/>
                  </a:srgbClr>
                </a:solidFill>
                <a:latin typeface="Arial"/>
              </a:rPr>
              <a:t>te se čuvaju u obliku koji omogućava identifikaciju fizičke osobe onoliko</a:t>
            </a:r>
            <a:r>
              <a:rPr lang="hr-HR" sz="4800" dirty="0">
                <a:solidFill>
                  <a:srgbClr val="1F497D">
                    <a:lumMod val="75000"/>
                  </a:srgbClr>
                </a:solidFill>
                <a:latin typeface="Arial"/>
              </a:rPr>
              <a:t> </a:t>
            </a:r>
            <a:r>
              <a:rPr lang="vi-VN" sz="4800" dirty="0">
                <a:solidFill>
                  <a:srgbClr val="1F497D">
                    <a:lumMod val="75000"/>
                  </a:srgbClr>
                </a:solidFill>
                <a:latin typeface="Arial"/>
              </a:rPr>
              <a:t>vremena koje je potrebno za ostvarenje svrhe prikupljanja podataka. </a:t>
            </a:r>
          </a:p>
        </p:txBody>
      </p:sp>
      <p:sp>
        <p:nvSpPr>
          <p:cNvPr id="15361" name="Rectangle 1"/>
          <p:cNvSpPr>
            <a:spLocks noChangeArrowheads="1"/>
          </p:cNvSpPr>
          <p:nvPr/>
        </p:nvSpPr>
        <p:spPr bwMode="auto">
          <a:xfrm>
            <a:off x="15899364" y="5832543"/>
            <a:ext cx="7822691" cy="5971787"/>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1. stvaranje preduvjeta </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2. revizija postojećih procedura i dokumentacije </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3. čišćenje postojećih baza zbirki osobnih podataka i revizija prava</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b="1" dirty="0">
                <a:solidFill>
                  <a:srgbClr val="1F497D">
                    <a:lumMod val="75000"/>
                  </a:srgbClr>
                </a:solidFill>
                <a:latin typeface="Calibri" pitchFamily="34" charset="0"/>
                <a:ea typeface="Calibri" pitchFamily="34" charset="0"/>
                <a:cs typeface="Times New Roman" pitchFamily="18" charset="0"/>
              </a:rPr>
              <a:t>4. definiranje novih pravila</a:t>
            </a:r>
            <a:endParaRPr lang="hr-HR" sz="4000" b="1"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5. implementacija novih rješenja i nadogradnja postojećih</a:t>
            </a:r>
            <a:endParaRPr lang="hr-HR" sz="4000" dirty="0">
              <a:solidFill>
                <a:srgbClr val="1F497D">
                  <a:lumMod val="75000"/>
                </a:srgbClr>
              </a:solidFill>
              <a:latin typeface="Arial" pitchFamily="34" charset="0"/>
              <a:cs typeface="Arial" pitchFamily="34" charset="0"/>
            </a:endParaRPr>
          </a:p>
          <a:p>
            <a:pPr eaLnBrk="0" hangingPunct="0">
              <a:lnSpc>
                <a:spcPct val="90000"/>
              </a:lnSpc>
              <a:spcAft>
                <a:spcPts val="1200"/>
              </a:spcAft>
            </a:pPr>
            <a:r>
              <a:rPr lang="hr-HR" sz="4000" dirty="0">
                <a:solidFill>
                  <a:srgbClr val="1F497D">
                    <a:lumMod val="75000"/>
                  </a:srgbClr>
                </a:solidFill>
                <a:latin typeface="Calibri" pitchFamily="34" charset="0"/>
                <a:ea typeface="Calibri" pitchFamily="34" charset="0"/>
                <a:cs typeface="Times New Roman" pitchFamily="18" charset="0"/>
              </a:rPr>
              <a:t>6. dizanje svijesti</a:t>
            </a:r>
            <a:endParaRPr lang="hr-HR" sz="4000" dirty="0">
              <a:solidFill>
                <a:srgbClr val="1F497D">
                  <a:lumMod val="75000"/>
                </a:srgbClr>
              </a:solidFill>
              <a:latin typeface="Arial" pitchFamily="34" charset="0"/>
              <a:cs typeface="Arial" pitchFamily="34" charset="0"/>
            </a:endParaRPr>
          </a:p>
        </p:txBody>
      </p:sp>
    </p:spTree>
    <p:extLst>
      <p:ext uri="{BB962C8B-B14F-4D97-AF65-F5344CB8AC3E}">
        <p14:creationId xmlns:p14="http://schemas.microsoft.com/office/powerpoint/2010/main" val="330290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291" y="731920"/>
            <a:ext cx="21029831" cy="2650953"/>
          </a:xfrm>
        </p:spPr>
        <p:txBody>
          <a:bodyPr vert="horz" lIns="182868" tIns="91434" rIns="182868" bIns="91434" rtlCol="0" anchor="ctr">
            <a:normAutofit/>
          </a:bodyPr>
          <a:lstStyle/>
          <a:p>
            <a:pPr algn="l"/>
            <a:r>
              <a:rPr lang="hr-HR" altLang="sr-Latn-RS" b="1" dirty="0">
                <a:solidFill>
                  <a:srgbClr val="002060"/>
                </a:solidFill>
              </a:rPr>
              <a:t>I</a:t>
            </a:r>
            <a:r>
              <a:rPr lang="en-US" altLang="sr-Latn-RS" b="1" dirty="0" err="1">
                <a:solidFill>
                  <a:srgbClr val="002060"/>
                </a:solidFill>
              </a:rPr>
              <a:t>ndividualna</a:t>
            </a:r>
            <a:r>
              <a:rPr lang="en-US" altLang="sr-Latn-RS" b="1" dirty="0">
                <a:solidFill>
                  <a:srgbClr val="002060"/>
                </a:solidFill>
              </a:rPr>
              <a:t> </a:t>
            </a:r>
            <a:r>
              <a:rPr lang="en-US" altLang="sr-Latn-RS" b="1" dirty="0" err="1">
                <a:solidFill>
                  <a:srgbClr val="002060"/>
                </a:solidFill>
              </a:rPr>
              <a:t>prava</a:t>
            </a:r>
            <a:endParaRPr lang="en-US" altLang="sr-Latn-RS" b="1" dirty="0">
              <a:solidFill>
                <a:srgbClr val="002060"/>
              </a:solidFill>
            </a:endParaRPr>
          </a:p>
        </p:txBody>
      </p:sp>
      <p:pic>
        <p:nvPicPr>
          <p:cNvPr id="23557" name="Picture 4"/>
          <p:cNvPicPr>
            <a:picLocks noChangeAspect="1"/>
          </p:cNvPicPr>
          <p:nvPr/>
        </p:nvPicPr>
        <p:blipFill rotWithShape="1">
          <a:blip r:embed="rId2">
            <a:extLst>
              <a:ext uri="{28A0092B-C50C-407E-A947-70E740481C1C}">
                <a14:useLocalDpi xmlns:a14="http://schemas.microsoft.com/office/drawing/2010/main" val="0"/>
              </a:ext>
            </a:extLst>
          </a:blip>
          <a:srcRect l="384" r="21171"/>
          <a:stretch/>
        </p:blipFill>
        <p:spPr bwMode="auto">
          <a:xfrm>
            <a:off x="914340" y="5184377"/>
            <a:ext cx="10030315" cy="77997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191206" y="5378199"/>
            <a:ext cx="11524758" cy="6454862"/>
          </a:xfrm>
          <a:prstGeom prst="rect">
            <a:avLst/>
          </a:prstGeom>
        </p:spPr>
        <p:txBody>
          <a:bodyPr vert="horz" lIns="182868" tIns="91434" rIns="182868" bIns="91434" rtlCol="0" anchor="ctr">
            <a:normAutofit lnSpcReduction="10000"/>
          </a:bodyPr>
          <a:lstStyle/>
          <a:p>
            <a:pPr indent="-457177">
              <a:lnSpc>
                <a:spcPct val="90000"/>
              </a:lnSpc>
              <a:spcAft>
                <a:spcPts val="1200"/>
              </a:spcAft>
              <a:buFont typeface="Arial" panose="020B0604020202020204" pitchFamily="34" charset="0"/>
              <a:buChar char="•"/>
              <a:defRPr/>
            </a:pPr>
            <a:r>
              <a:rPr lang="en-US" sz="3200" i="1" dirty="0"/>
              <a:t>Novi </a:t>
            </a:r>
            <a:r>
              <a:rPr lang="en-US" sz="3200" i="1" dirty="0" err="1"/>
              <a:t>zakon</a:t>
            </a:r>
            <a:r>
              <a:rPr lang="en-US" sz="3200" i="1" dirty="0"/>
              <a:t> </a:t>
            </a:r>
            <a:r>
              <a:rPr lang="en-US" sz="3200" i="1" dirty="0" err="1"/>
              <a:t>uključuje</a:t>
            </a:r>
            <a:r>
              <a:rPr lang="en-US" sz="3200" i="1" dirty="0"/>
              <a:t>:</a:t>
            </a:r>
          </a:p>
          <a:p>
            <a:pPr marL="685766" indent="-457177">
              <a:lnSpc>
                <a:spcPct val="90000"/>
              </a:lnSpc>
              <a:spcAft>
                <a:spcPts val="1200"/>
              </a:spcAft>
              <a:buFont typeface="Arial" panose="020B0604020202020204" pitchFamily="34" charset="0"/>
              <a:buChar char="•"/>
              <a:defRPr/>
            </a:pPr>
            <a:r>
              <a:rPr lang="en-US" sz="3200" i="1" dirty="0" err="1"/>
              <a:t>nedvosmislen</a:t>
            </a:r>
            <a:r>
              <a:rPr lang="en-US" sz="3200" i="1" dirty="0"/>
              <a:t> </a:t>
            </a:r>
            <a:r>
              <a:rPr lang="en-US" sz="3200" i="1" dirty="0" err="1"/>
              <a:t>pristanak</a:t>
            </a:r>
            <a:r>
              <a:rPr lang="en-US" sz="3200" i="1" dirty="0"/>
              <a:t> </a:t>
            </a:r>
            <a:r>
              <a:rPr lang="en-US" sz="3200" i="1" dirty="0" err="1"/>
              <a:t>na</a:t>
            </a:r>
            <a:r>
              <a:rPr lang="en-US" sz="3200" i="1" dirty="0"/>
              <a:t> </a:t>
            </a:r>
            <a:r>
              <a:rPr lang="en-US" sz="3200" i="1" dirty="0" err="1"/>
              <a:t>upotrebu</a:t>
            </a:r>
            <a:r>
              <a:rPr lang="en-US" sz="3200" i="1" dirty="0"/>
              <a:t> </a:t>
            </a:r>
            <a:r>
              <a:rPr lang="en-US" sz="3200" i="1" dirty="0" err="1"/>
              <a:t>osobnog</a:t>
            </a:r>
            <a:r>
              <a:rPr lang="en-US" sz="3200" i="1" dirty="0"/>
              <a:t> </a:t>
            </a:r>
            <a:r>
              <a:rPr lang="en-US" sz="3200" i="1" dirty="0" err="1"/>
              <a:t>datka</a:t>
            </a:r>
            <a:endParaRPr lang="en-US" sz="3200" i="1" dirty="0"/>
          </a:p>
          <a:p>
            <a:pPr marL="685766" indent="-457177">
              <a:lnSpc>
                <a:spcPct val="90000"/>
              </a:lnSpc>
              <a:spcAft>
                <a:spcPts val="1200"/>
              </a:spcAft>
              <a:buFont typeface="Arial" panose="020B0604020202020204" pitchFamily="34" charset="0"/>
              <a:buChar char="•"/>
              <a:defRPr/>
            </a:pPr>
            <a:r>
              <a:rPr lang="en-US" sz="3200" i="1" dirty="0" err="1"/>
              <a:t>povećavanje</a:t>
            </a:r>
            <a:r>
              <a:rPr lang="en-US" sz="3200" i="1" dirty="0"/>
              <a:t> </a:t>
            </a:r>
            <a:r>
              <a:rPr lang="en-US" sz="3200" i="1" dirty="0" err="1"/>
              <a:t>prava</a:t>
            </a:r>
            <a:r>
              <a:rPr lang="en-US" sz="3200" i="1" dirty="0"/>
              <a:t> </a:t>
            </a:r>
            <a:r>
              <a:rPr lang="en-US" sz="3200" i="1" dirty="0" err="1"/>
              <a:t>pristupa</a:t>
            </a:r>
            <a:r>
              <a:rPr lang="en-US" sz="3200" i="1" dirty="0"/>
              <a:t> </a:t>
            </a:r>
            <a:r>
              <a:rPr lang="en-US" sz="3200" i="1" dirty="0" err="1"/>
              <a:t>i</a:t>
            </a:r>
            <a:r>
              <a:rPr lang="en-US" sz="3200" i="1" dirty="0"/>
              <a:t> </a:t>
            </a:r>
            <a:r>
              <a:rPr lang="en-US" sz="3200" i="1" dirty="0" err="1"/>
              <a:t>prigovora</a:t>
            </a:r>
            <a:endParaRPr lang="en-US" sz="3200" i="1" dirty="0"/>
          </a:p>
          <a:p>
            <a:pPr marL="685766" indent="-457177">
              <a:lnSpc>
                <a:spcPct val="90000"/>
              </a:lnSpc>
              <a:spcAft>
                <a:spcPts val="1200"/>
              </a:spcAft>
              <a:buFont typeface="Arial" panose="020B0604020202020204" pitchFamily="34" charset="0"/>
              <a:buChar char="•"/>
              <a:defRPr/>
            </a:pPr>
            <a:r>
              <a:rPr lang="en-US" sz="3200" b="1" i="1" dirty="0" err="1"/>
              <a:t>pravo</a:t>
            </a:r>
            <a:r>
              <a:rPr lang="en-US" sz="3200" b="1" i="1" dirty="0"/>
              <a:t> </a:t>
            </a:r>
            <a:r>
              <a:rPr lang="en-US" sz="3200" b="1" i="1" dirty="0" err="1"/>
              <a:t>na</a:t>
            </a:r>
            <a:r>
              <a:rPr lang="en-US" sz="3200" b="1" i="1" dirty="0"/>
              <a:t> </a:t>
            </a:r>
            <a:r>
              <a:rPr lang="en-US" sz="3200" b="1" i="1" dirty="0" err="1"/>
              <a:t>zaborav</a:t>
            </a:r>
            <a:r>
              <a:rPr lang="en-US" sz="3200" b="1" i="1" dirty="0"/>
              <a:t> </a:t>
            </a:r>
            <a:r>
              <a:rPr lang="en-US" sz="3200" i="1" dirty="0"/>
              <a:t>(Right to be Forgotten)</a:t>
            </a:r>
          </a:p>
          <a:p>
            <a:pPr marL="685766" indent="-457177">
              <a:lnSpc>
                <a:spcPct val="90000"/>
              </a:lnSpc>
              <a:spcAft>
                <a:spcPts val="1200"/>
              </a:spcAft>
              <a:buFont typeface="Arial" panose="020B0604020202020204" pitchFamily="34" charset="0"/>
              <a:buChar char="•"/>
              <a:defRPr/>
            </a:pPr>
            <a:r>
              <a:rPr lang="en-US" sz="3200" b="1" i="1" dirty="0" err="1"/>
              <a:t>pravo</a:t>
            </a:r>
            <a:r>
              <a:rPr lang="en-US" sz="3200" b="1" i="1" dirty="0"/>
              <a:t> </a:t>
            </a:r>
            <a:r>
              <a:rPr lang="en-US" sz="3200" b="1" i="1" dirty="0" err="1"/>
              <a:t>na</a:t>
            </a:r>
            <a:r>
              <a:rPr lang="en-US" sz="3200" b="1" i="1" dirty="0"/>
              <a:t> </a:t>
            </a:r>
            <a:r>
              <a:rPr lang="en-US" sz="3200" b="1" i="1" dirty="0" err="1"/>
              <a:t>prenosivost</a:t>
            </a:r>
            <a:r>
              <a:rPr lang="en-US" sz="3200" b="1" i="1" dirty="0"/>
              <a:t> </a:t>
            </a:r>
            <a:r>
              <a:rPr lang="en-US" sz="3200" b="1" i="1" dirty="0" err="1"/>
              <a:t>podataka</a:t>
            </a:r>
            <a:r>
              <a:rPr lang="en-US" sz="3200" b="1" i="1" dirty="0"/>
              <a:t> </a:t>
            </a:r>
            <a:r>
              <a:rPr lang="en-US" sz="3200" i="1" dirty="0"/>
              <a:t>(Right to Data Portability) </a:t>
            </a:r>
          </a:p>
          <a:p>
            <a:pPr marL="685766" indent="-457177">
              <a:lnSpc>
                <a:spcPct val="90000"/>
              </a:lnSpc>
              <a:spcAft>
                <a:spcPts val="1200"/>
              </a:spcAft>
              <a:buFont typeface="Arial" panose="020B0604020202020204" pitchFamily="34" charset="0"/>
              <a:buChar char="•"/>
              <a:defRPr/>
            </a:pPr>
            <a:r>
              <a:rPr lang="en-US" sz="3200" b="1" i="1" dirty="0" err="1"/>
              <a:t>izrada</a:t>
            </a:r>
            <a:r>
              <a:rPr lang="en-US" sz="3200" b="1" i="1" dirty="0"/>
              <a:t> </a:t>
            </a:r>
            <a:r>
              <a:rPr lang="en-US" sz="3200" b="1" i="1" dirty="0" err="1"/>
              <a:t>profila</a:t>
            </a:r>
            <a:r>
              <a:rPr lang="en-US" sz="3200" i="1" dirty="0"/>
              <a:t> - </a:t>
            </a:r>
            <a:r>
              <a:rPr lang="en-US" sz="3200" i="1" dirty="0" err="1"/>
              <a:t>svaki</a:t>
            </a:r>
            <a:r>
              <a:rPr lang="en-US" sz="3200" i="1" dirty="0"/>
              <a:t> </a:t>
            </a:r>
            <a:r>
              <a:rPr lang="en-US" sz="3200" i="1" dirty="0" err="1"/>
              <a:t>oblik</a:t>
            </a:r>
            <a:r>
              <a:rPr lang="en-US" sz="3200" i="1" dirty="0"/>
              <a:t> </a:t>
            </a:r>
            <a:r>
              <a:rPr lang="en-US" sz="3200" i="1" dirty="0" err="1"/>
              <a:t>automatizirane</a:t>
            </a:r>
            <a:r>
              <a:rPr lang="en-US" sz="3200" i="1" dirty="0"/>
              <a:t> </a:t>
            </a:r>
            <a:r>
              <a:rPr lang="en-US" sz="3200" i="1" dirty="0" err="1"/>
              <a:t>obrade</a:t>
            </a:r>
            <a:r>
              <a:rPr lang="en-US" sz="3200" i="1" dirty="0"/>
              <a:t> </a:t>
            </a:r>
            <a:r>
              <a:rPr lang="en-US" sz="3200" i="1" dirty="0" err="1"/>
              <a:t>osobnih</a:t>
            </a:r>
            <a:r>
              <a:rPr lang="en-US" sz="3200" i="1" dirty="0"/>
              <a:t> </a:t>
            </a:r>
            <a:r>
              <a:rPr lang="en-US" sz="3200" i="1" dirty="0" err="1"/>
              <a:t>podataka</a:t>
            </a:r>
            <a:r>
              <a:rPr lang="en-US" sz="3200" i="1" dirty="0"/>
              <a:t> </a:t>
            </a:r>
            <a:r>
              <a:rPr lang="en-US" sz="3200" i="1" dirty="0" err="1"/>
              <a:t>koji</a:t>
            </a:r>
            <a:r>
              <a:rPr lang="en-US" sz="3200" i="1" dirty="0"/>
              <a:t> se </a:t>
            </a:r>
            <a:r>
              <a:rPr lang="en-US" sz="3200" i="1" dirty="0" err="1"/>
              <a:t>sastoji</a:t>
            </a:r>
            <a:r>
              <a:rPr lang="en-US" sz="3200" i="1" dirty="0"/>
              <a:t> od </a:t>
            </a:r>
            <a:r>
              <a:rPr lang="en-US" sz="3200" i="1" dirty="0" err="1"/>
              <a:t>uporabe</a:t>
            </a:r>
            <a:r>
              <a:rPr lang="en-US" sz="3200" i="1" dirty="0"/>
              <a:t> </a:t>
            </a:r>
            <a:r>
              <a:rPr lang="en-US" sz="3200" i="1" dirty="0" err="1"/>
              <a:t>osobnih</a:t>
            </a:r>
            <a:r>
              <a:rPr lang="en-US" sz="3200" i="1" dirty="0"/>
              <a:t> </a:t>
            </a:r>
            <a:r>
              <a:rPr lang="en-US" sz="3200" i="1" dirty="0" err="1"/>
              <a:t>podataka</a:t>
            </a:r>
            <a:r>
              <a:rPr lang="en-US" sz="3200" i="1" dirty="0"/>
              <a:t> za </a:t>
            </a:r>
            <a:r>
              <a:rPr lang="en-US" sz="3200" i="1" dirty="0" err="1"/>
              <a:t>ocjenu</a:t>
            </a:r>
            <a:r>
              <a:rPr lang="en-US" sz="3200" i="1" dirty="0"/>
              <a:t> </a:t>
            </a:r>
            <a:r>
              <a:rPr lang="en-US" sz="3200" i="1" dirty="0" err="1"/>
              <a:t>određenih</a:t>
            </a:r>
            <a:r>
              <a:rPr lang="en-US" sz="3200" i="1" dirty="0"/>
              <a:t> </a:t>
            </a:r>
            <a:r>
              <a:rPr lang="en-US" sz="3200" i="1" dirty="0" err="1"/>
              <a:t>osobnih</a:t>
            </a:r>
            <a:r>
              <a:rPr lang="en-US" sz="3200" i="1" dirty="0"/>
              <a:t> </a:t>
            </a:r>
            <a:r>
              <a:rPr lang="en-US" sz="3200" i="1" dirty="0" err="1"/>
              <a:t>aspekata</a:t>
            </a:r>
            <a:r>
              <a:rPr lang="en-US" sz="3200" i="1" dirty="0"/>
              <a:t> </a:t>
            </a:r>
            <a:r>
              <a:rPr lang="en-US" sz="3200" i="1" dirty="0" err="1"/>
              <a:t>povezanih</a:t>
            </a:r>
            <a:r>
              <a:rPr lang="en-US" sz="3200" i="1" dirty="0"/>
              <a:t> s </a:t>
            </a:r>
            <a:r>
              <a:rPr lang="en-US" sz="3200" i="1" dirty="0" err="1"/>
              <a:t>pojedincem</a:t>
            </a:r>
            <a:r>
              <a:rPr lang="en-US" sz="3200" i="1" dirty="0"/>
              <a:t>, </a:t>
            </a:r>
            <a:r>
              <a:rPr lang="en-US" sz="3200" i="1" dirty="0" err="1"/>
              <a:t>posebno</a:t>
            </a:r>
            <a:r>
              <a:rPr lang="en-US" sz="3200" i="1" dirty="0"/>
              <a:t> za </a:t>
            </a:r>
            <a:r>
              <a:rPr lang="en-US" sz="3200" i="1" dirty="0" err="1"/>
              <a:t>analizu</a:t>
            </a:r>
            <a:r>
              <a:rPr lang="en-US" sz="3200" i="1" dirty="0"/>
              <a:t> </a:t>
            </a:r>
            <a:r>
              <a:rPr lang="en-US" sz="3200" i="1" dirty="0" err="1"/>
              <a:t>ili</a:t>
            </a:r>
            <a:r>
              <a:rPr lang="en-US" sz="3200" i="1" dirty="0"/>
              <a:t> </a:t>
            </a:r>
            <a:r>
              <a:rPr lang="en-US" sz="3200" i="1" dirty="0" err="1"/>
              <a:t>predviđanje</a:t>
            </a:r>
            <a:r>
              <a:rPr lang="en-US" sz="3200" i="1" dirty="0"/>
              <a:t> </a:t>
            </a:r>
            <a:r>
              <a:rPr lang="en-US" sz="3200" i="1" dirty="0" err="1"/>
              <a:t>aspekata</a:t>
            </a:r>
            <a:r>
              <a:rPr lang="en-US" sz="3200" i="1" dirty="0"/>
              <a:t> u </a:t>
            </a:r>
            <a:r>
              <a:rPr lang="en-US" sz="3200" i="1" dirty="0" err="1"/>
              <a:t>vezi</a:t>
            </a:r>
            <a:r>
              <a:rPr lang="en-US" sz="3200" i="1" dirty="0"/>
              <a:t> s </a:t>
            </a:r>
            <a:r>
              <a:rPr lang="en-US" sz="3200" i="1" dirty="0" err="1"/>
              <a:t>radnim</a:t>
            </a:r>
            <a:r>
              <a:rPr lang="en-US" sz="3200" i="1" dirty="0"/>
              <a:t> </a:t>
            </a:r>
            <a:r>
              <a:rPr lang="en-US" sz="3200" i="1" dirty="0" err="1"/>
              <a:t>učinkom</a:t>
            </a:r>
            <a:r>
              <a:rPr lang="en-US" sz="3200" i="1" dirty="0"/>
              <a:t>, </a:t>
            </a:r>
            <a:r>
              <a:rPr lang="en-US" sz="3200" i="1" dirty="0" err="1"/>
              <a:t>ekonomskim</a:t>
            </a:r>
            <a:r>
              <a:rPr lang="en-US" sz="3200" i="1" dirty="0"/>
              <a:t> </a:t>
            </a:r>
            <a:r>
              <a:rPr lang="en-US" sz="3200" i="1" dirty="0" err="1"/>
              <a:t>stanjem</a:t>
            </a:r>
            <a:r>
              <a:rPr lang="en-US" sz="3200" i="1" dirty="0"/>
              <a:t>, </a:t>
            </a:r>
            <a:r>
              <a:rPr lang="en-US" sz="3200" i="1" dirty="0" err="1"/>
              <a:t>zdravljem</a:t>
            </a:r>
            <a:r>
              <a:rPr lang="en-US" sz="3200" i="1" dirty="0"/>
              <a:t>, </a:t>
            </a:r>
            <a:r>
              <a:rPr lang="en-US" sz="3200" i="1" dirty="0" err="1"/>
              <a:t>osobnim</a:t>
            </a:r>
            <a:r>
              <a:rPr lang="en-US" sz="3200" i="1" dirty="0"/>
              <a:t> </a:t>
            </a:r>
            <a:r>
              <a:rPr lang="en-US" sz="3200" i="1" dirty="0" err="1"/>
              <a:t>sklonostima</a:t>
            </a:r>
            <a:r>
              <a:rPr lang="en-US" sz="3200" i="1" dirty="0"/>
              <a:t>, </a:t>
            </a:r>
            <a:r>
              <a:rPr lang="en-US" sz="3200" i="1" dirty="0" err="1"/>
              <a:t>interesima</a:t>
            </a:r>
            <a:r>
              <a:rPr lang="en-US" sz="3200" i="1" dirty="0"/>
              <a:t>, </a:t>
            </a:r>
            <a:r>
              <a:rPr lang="en-US" sz="3200" i="1" dirty="0" err="1"/>
              <a:t>pouzdanošću</a:t>
            </a:r>
            <a:r>
              <a:rPr lang="en-US" sz="3200" i="1" dirty="0"/>
              <a:t>, </a:t>
            </a:r>
            <a:r>
              <a:rPr lang="en-US" sz="3200" i="1" dirty="0" err="1"/>
              <a:t>ponašanjem</a:t>
            </a:r>
            <a:r>
              <a:rPr lang="en-US" sz="3200" i="1" dirty="0"/>
              <a:t>, </a:t>
            </a:r>
            <a:r>
              <a:rPr lang="en-US" sz="3200" i="1" dirty="0" err="1"/>
              <a:t>lokacijom</a:t>
            </a:r>
            <a:r>
              <a:rPr lang="en-US" sz="3200" i="1" dirty="0"/>
              <a:t> </a:t>
            </a:r>
            <a:r>
              <a:rPr lang="en-US" sz="3200" i="1" dirty="0" err="1"/>
              <a:t>ili</a:t>
            </a:r>
            <a:r>
              <a:rPr lang="en-US" sz="3200" i="1" dirty="0"/>
              <a:t> </a:t>
            </a:r>
            <a:r>
              <a:rPr lang="en-US" sz="3200" i="1" dirty="0" err="1"/>
              <a:t>kretanjem</a:t>
            </a:r>
            <a:r>
              <a:rPr lang="en-US" sz="3200" i="1" dirty="0"/>
              <a:t> tog </a:t>
            </a:r>
            <a:r>
              <a:rPr lang="en-US" sz="3200" i="1" dirty="0" err="1"/>
              <a:t>pojedinca</a:t>
            </a:r>
            <a:r>
              <a:rPr lang="en-US" sz="3200" i="1" dirty="0"/>
              <a:t>;</a:t>
            </a:r>
          </a:p>
        </p:txBody>
      </p:sp>
      <p:sp>
        <p:nvSpPr>
          <p:cNvPr id="23556" name="Rectangle 1"/>
          <p:cNvSpPr>
            <a:spLocks noChangeArrowheads="1"/>
          </p:cNvSpPr>
          <p:nvPr/>
        </p:nvSpPr>
        <p:spPr bwMode="auto">
          <a:xfrm>
            <a:off x="12191206" y="787735"/>
            <a:ext cx="119118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hr-HR" altLang="sr-Latn-RS" sz="5400" b="1" dirty="0">
                <a:latin typeface="Calibri Light" panose="020F0302020204030204" pitchFamily="34" charset="0"/>
                <a:cs typeface="Calibri Light" panose="020F0302020204030204" pitchFamily="34" charset="0"/>
              </a:rPr>
              <a:t>I prije GDPR-a postoje prava na pristup, ispravak, brisanje ili blokiranje osobnih podataka</a:t>
            </a:r>
          </a:p>
          <a:p>
            <a:pPr>
              <a:spcAft>
                <a:spcPts val="1200"/>
              </a:spcAft>
            </a:pPr>
            <a:r>
              <a:rPr lang="hr-HR" altLang="sr-Latn-RS" sz="5400" b="1" dirty="0">
                <a:latin typeface="Calibri Light" panose="020F0302020204030204" pitchFamily="34" charset="0"/>
                <a:cs typeface="Calibri Light" panose="020F0302020204030204" pitchFamily="34" charset="0"/>
              </a:rPr>
              <a:t>Također i pravo na odjavljivanje iz marketinških akcija </a:t>
            </a:r>
          </a:p>
        </p:txBody>
      </p:sp>
    </p:spTree>
    <p:extLst>
      <p:ext uri="{BB962C8B-B14F-4D97-AF65-F5344CB8AC3E}">
        <p14:creationId xmlns:p14="http://schemas.microsoft.com/office/powerpoint/2010/main" val="136391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08082" y="877508"/>
            <a:ext cx="7298933" cy="3762873"/>
          </a:xfrm>
        </p:spPr>
        <p:txBody>
          <a:bodyPr vert="horz" lIns="182868" tIns="91434" rIns="182868" bIns="91434" rtlCol="0" anchor="ctr">
            <a:normAutofit/>
          </a:bodyPr>
          <a:lstStyle/>
          <a:p>
            <a:pPr algn="l"/>
            <a:r>
              <a:rPr lang="en-US" altLang="sr-Latn-RS" sz="6400" dirty="0" err="1">
                <a:solidFill>
                  <a:srgbClr val="002060"/>
                </a:solidFill>
              </a:rPr>
              <a:t>Prijava</a:t>
            </a:r>
            <a:r>
              <a:rPr lang="en-US" altLang="sr-Latn-RS" sz="6400" dirty="0">
                <a:solidFill>
                  <a:srgbClr val="002060"/>
                </a:solidFill>
              </a:rPr>
              <a:t> </a:t>
            </a:r>
            <a:r>
              <a:rPr lang="en-US" altLang="sr-Latn-RS" sz="6400" dirty="0" err="1">
                <a:solidFill>
                  <a:srgbClr val="002060"/>
                </a:solidFill>
              </a:rPr>
              <a:t>povrede</a:t>
            </a:r>
            <a:r>
              <a:rPr lang="en-US" altLang="sr-Latn-RS" sz="6400" dirty="0">
                <a:solidFill>
                  <a:srgbClr val="002060"/>
                </a:solidFill>
              </a:rPr>
              <a:t> </a:t>
            </a:r>
            <a:r>
              <a:rPr lang="en-US" altLang="sr-Latn-RS" sz="6400" dirty="0" err="1">
                <a:solidFill>
                  <a:srgbClr val="002060"/>
                </a:solidFill>
              </a:rPr>
              <a:t>osobnih</a:t>
            </a:r>
            <a:r>
              <a:rPr lang="en-US" altLang="sr-Latn-RS" sz="6400" dirty="0">
                <a:solidFill>
                  <a:srgbClr val="002060"/>
                </a:solidFill>
              </a:rPr>
              <a:t> </a:t>
            </a:r>
            <a:r>
              <a:rPr lang="en-US" altLang="sr-Latn-RS" sz="6400" dirty="0" err="1">
                <a:solidFill>
                  <a:srgbClr val="002060"/>
                </a:solidFill>
              </a:rPr>
              <a:t>podataka</a:t>
            </a:r>
            <a:endParaRPr lang="en-US" altLang="sr-Latn-RS" sz="6400" dirty="0">
              <a:solidFill>
                <a:srgbClr val="002060"/>
              </a:solidFill>
            </a:endParaRPr>
          </a:p>
        </p:txBody>
      </p:sp>
      <p:sp>
        <p:nvSpPr>
          <p:cNvPr id="14" name="Rectangle 13"/>
          <p:cNvSpPr/>
          <p:nvPr/>
        </p:nvSpPr>
        <p:spPr>
          <a:xfrm>
            <a:off x="9484576" y="877508"/>
            <a:ext cx="13489750" cy="3762873"/>
          </a:xfrm>
          <a:prstGeom prst="rect">
            <a:avLst/>
          </a:prstGeom>
        </p:spPr>
        <p:txBody>
          <a:bodyPr vert="horz" lIns="182868" tIns="91434" rIns="182868" bIns="91434" rtlCol="0" anchor="ctr">
            <a:normAutofit/>
          </a:bodyPr>
          <a:lstStyle/>
          <a:p>
            <a:pPr>
              <a:lnSpc>
                <a:spcPct val="90000"/>
              </a:lnSpc>
              <a:spcAft>
                <a:spcPts val="1200"/>
              </a:spcAft>
              <a:defRPr/>
            </a:pPr>
            <a:r>
              <a:rPr lang="hr-HR" sz="4000" i="1" dirty="0">
                <a:solidFill>
                  <a:srgbClr val="002060"/>
                </a:solidFill>
              </a:rPr>
              <a:t>GDOR </a:t>
            </a:r>
            <a:r>
              <a:rPr lang="en-US" sz="4000" i="1" dirty="0" err="1">
                <a:solidFill>
                  <a:srgbClr val="002060"/>
                </a:solidFill>
              </a:rPr>
              <a:t>uključuje</a:t>
            </a:r>
            <a:r>
              <a:rPr lang="en-US" sz="4000" i="1" dirty="0">
                <a:solidFill>
                  <a:srgbClr val="002060"/>
                </a:solidFill>
              </a:rPr>
              <a:t> </a:t>
            </a:r>
            <a:r>
              <a:rPr lang="en-US" sz="4000" i="1" dirty="0" err="1">
                <a:solidFill>
                  <a:srgbClr val="002060"/>
                </a:solidFill>
              </a:rPr>
              <a:t>prijavu</a:t>
            </a:r>
            <a:r>
              <a:rPr lang="en-US" sz="4000" i="1" dirty="0">
                <a:solidFill>
                  <a:srgbClr val="002060"/>
                </a:solidFill>
              </a:rPr>
              <a:t> </a:t>
            </a:r>
            <a:r>
              <a:rPr lang="en-US" sz="4000" i="1" dirty="0" err="1">
                <a:solidFill>
                  <a:srgbClr val="002060"/>
                </a:solidFill>
              </a:rPr>
              <a:t>povrede</a:t>
            </a:r>
            <a:r>
              <a:rPr lang="en-US" sz="4000" i="1" dirty="0">
                <a:solidFill>
                  <a:srgbClr val="002060"/>
                </a:solidFill>
              </a:rPr>
              <a:t> </a:t>
            </a:r>
            <a:r>
              <a:rPr lang="en-US" sz="4000" i="1" dirty="0" err="1">
                <a:solidFill>
                  <a:srgbClr val="002060"/>
                </a:solidFill>
              </a:rPr>
              <a:t>osobnih</a:t>
            </a:r>
            <a:r>
              <a:rPr lang="en-US" sz="4000" i="1" dirty="0">
                <a:solidFill>
                  <a:srgbClr val="002060"/>
                </a:solidFill>
              </a:rPr>
              <a:t> </a:t>
            </a:r>
            <a:r>
              <a:rPr lang="en-US" sz="4000" i="1" dirty="0" err="1">
                <a:solidFill>
                  <a:srgbClr val="002060"/>
                </a:solidFill>
              </a:rPr>
              <a:t>podataka</a:t>
            </a:r>
            <a:r>
              <a:rPr lang="en-US" sz="4000" i="1" dirty="0">
                <a:solidFill>
                  <a:srgbClr val="002060"/>
                </a:solidFill>
              </a:rPr>
              <a:t>:</a:t>
            </a:r>
          </a:p>
          <a:p>
            <a:pPr marL="685766" indent="-457177">
              <a:lnSpc>
                <a:spcPct val="90000"/>
              </a:lnSpc>
              <a:spcAft>
                <a:spcPts val="1200"/>
              </a:spcAft>
              <a:buFont typeface="Arial" panose="020B0604020202020204" pitchFamily="34" charset="0"/>
              <a:buChar char="•"/>
              <a:defRPr/>
            </a:pPr>
            <a:r>
              <a:rPr lang="en-US" sz="4000" i="1" dirty="0" err="1">
                <a:solidFill>
                  <a:srgbClr val="002060"/>
                </a:solidFill>
              </a:rPr>
              <a:t>voditelju</a:t>
            </a:r>
            <a:r>
              <a:rPr lang="en-US" sz="4000" i="1" dirty="0">
                <a:solidFill>
                  <a:srgbClr val="002060"/>
                </a:solidFill>
              </a:rPr>
              <a:t> </a:t>
            </a:r>
            <a:r>
              <a:rPr lang="en-US" sz="4000" i="1" dirty="0" err="1">
                <a:solidFill>
                  <a:srgbClr val="002060"/>
                </a:solidFill>
              </a:rPr>
              <a:t>obrade</a:t>
            </a:r>
            <a:r>
              <a:rPr lang="en-US" sz="4000" i="1" dirty="0">
                <a:solidFill>
                  <a:srgbClr val="002060"/>
                </a:solidFill>
              </a:rPr>
              <a:t> (</a:t>
            </a:r>
            <a:r>
              <a:rPr lang="en-US" sz="4000" i="1" dirty="0" err="1">
                <a:solidFill>
                  <a:srgbClr val="002060"/>
                </a:solidFill>
              </a:rPr>
              <a:t>ukoliko</a:t>
            </a:r>
            <a:r>
              <a:rPr lang="en-US" sz="4000" i="1" dirty="0">
                <a:solidFill>
                  <a:srgbClr val="002060"/>
                </a:solidFill>
              </a:rPr>
              <a:t> </a:t>
            </a:r>
            <a:r>
              <a:rPr lang="en-US" sz="4000" i="1" dirty="0" err="1">
                <a:solidFill>
                  <a:srgbClr val="002060"/>
                </a:solidFill>
              </a:rPr>
              <a:t>ste</a:t>
            </a:r>
            <a:r>
              <a:rPr lang="en-US" sz="4000" i="1" dirty="0">
                <a:solidFill>
                  <a:srgbClr val="002060"/>
                </a:solidFill>
              </a:rPr>
              <a:t> </a:t>
            </a:r>
            <a:r>
              <a:rPr lang="en-US" sz="4000" i="1" dirty="0" err="1">
                <a:solidFill>
                  <a:srgbClr val="002060"/>
                </a:solidFill>
              </a:rPr>
              <a:t>izvršitelj</a:t>
            </a:r>
            <a:r>
              <a:rPr lang="en-US" sz="4000" i="1" dirty="0">
                <a:solidFill>
                  <a:srgbClr val="002060"/>
                </a:solidFill>
              </a:rPr>
              <a:t> </a:t>
            </a:r>
            <a:r>
              <a:rPr lang="en-US" sz="4000" i="1" dirty="0" err="1">
                <a:solidFill>
                  <a:srgbClr val="002060"/>
                </a:solidFill>
              </a:rPr>
              <a:t>obrade</a:t>
            </a:r>
            <a:r>
              <a:rPr lang="en-US" sz="4000" i="1" dirty="0">
                <a:solidFill>
                  <a:srgbClr val="002060"/>
                </a:solidFill>
              </a:rPr>
              <a:t> </a:t>
            </a:r>
            <a:r>
              <a:rPr lang="en-US" sz="4000" i="1" dirty="0" err="1">
                <a:solidFill>
                  <a:srgbClr val="002060"/>
                </a:solidFill>
              </a:rPr>
              <a:t>podataka</a:t>
            </a:r>
            <a:r>
              <a:rPr lang="en-US" sz="4000" i="1" dirty="0">
                <a:solidFill>
                  <a:srgbClr val="002060"/>
                </a:solidFill>
              </a:rPr>
              <a:t>)</a:t>
            </a:r>
          </a:p>
          <a:p>
            <a:pPr marL="685766" indent="-457177">
              <a:lnSpc>
                <a:spcPct val="90000"/>
              </a:lnSpc>
              <a:spcAft>
                <a:spcPts val="1200"/>
              </a:spcAft>
              <a:buFont typeface="Arial" panose="020B0604020202020204" pitchFamily="34" charset="0"/>
              <a:buChar char="•"/>
              <a:defRPr/>
            </a:pPr>
            <a:r>
              <a:rPr lang="en-US" sz="4000" i="1" dirty="0" err="1">
                <a:solidFill>
                  <a:srgbClr val="002060"/>
                </a:solidFill>
              </a:rPr>
              <a:t>nadzornom</a:t>
            </a:r>
            <a:r>
              <a:rPr lang="en-US" sz="4000" i="1" dirty="0">
                <a:solidFill>
                  <a:srgbClr val="002060"/>
                </a:solidFill>
              </a:rPr>
              <a:t> </a:t>
            </a:r>
            <a:r>
              <a:rPr lang="en-US" sz="4000" i="1" dirty="0" err="1">
                <a:solidFill>
                  <a:srgbClr val="002060"/>
                </a:solidFill>
              </a:rPr>
              <a:t>tijelu</a:t>
            </a:r>
            <a:endParaRPr lang="en-US" sz="4000" i="1" dirty="0">
              <a:solidFill>
                <a:srgbClr val="002060"/>
              </a:solidFill>
            </a:endParaRPr>
          </a:p>
          <a:p>
            <a:pPr marL="685766" indent="-457177">
              <a:lnSpc>
                <a:spcPct val="90000"/>
              </a:lnSpc>
              <a:spcAft>
                <a:spcPts val="1200"/>
              </a:spcAft>
              <a:buFont typeface="Arial" panose="020B0604020202020204" pitchFamily="34" charset="0"/>
              <a:buChar char="•"/>
              <a:defRPr/>
            </a:pPr>
            <a:r>
              <a:rPr lang="en-US" sz="4000" i="1" dirty="0" err="1">
                <a:solidFill>
                  <a:srgbClr val="002060"/>
                </a:solidFill>
              </a:rPr>
              <a:t>pogođenim</a:t>
            </a:r>
            <a:r>
              <a:rPr lang="en-US" sz="4000" i="1" dirty="0">
                <a:solidFill>
                  <a:srgbClr val="002060"/>
                </a:solidFill>
              </a:rPr>
              <a:t> </a:t>
            </a:r>
            <a:r>
              <a:rPr lang="en-US" sz="4000" i="1" dirty="0" err="1">
                <a:solidFill>
                  <a:srgbClr val="002060"/>
                </a:solidFill>
              </a:rPr>
              <a:t>pojedincima</a:t>
            </a:r>
            <a:r>
              <a:rPr lang="en-US" sz="4000" i="1" dirty="0">
                <a:solidFill>
                  <a:srgbClr val="002060"/>
                </a:solidFill>
              </a:rPr>
              <a:t> - </a:t>
            </a:r>
            <a:r>
              <a:rPr lang="en-US" sz="4000" i="1" dirty="0" err="1">
                <a:solidFill>
                  <a:srgbClr val="002060"/>
                </a:solidFill>
              </a:rPr>
              <a:t>vlasnicima</a:t>
            </a:r>
            <a:r>
              <a:rPr lang="en-US" sz="4000" i="1" dirty="0">
                <a:solidFill>
                  <a:srgbClr val="002060"/>
                </a:solidFill>
              </a:rPr>
              <a:t> </a:t>
            </a:r>
            <a:r>
              <a:rPr lang="en-US" sz="4000" i="1" dirty="0" err="1">
                <a:solidFill>
                  <a:srgbClr val="002060"/>
                </a:solidFill>
              </a:rPr>
              <a:t>osobnih</a:t>
            </a:r>
            <a:r>
              <a:rPr lang="en-US" sz="4000" i="1" dirty="0">
                <a:solidFill>
                  <a:srgbClr val="002060"/>
                </a:solidFill>
              </a:rPr>
              <a:t> </a:t>
            </a:r>
            <a:r>
              <a:rPr lang="en-US" sz="4000" i="1" dirty="0" err="1">
                <a:solidFill>
                  <a:srgbClr val="002060"/>
                </a:solidFill>
              </a:rPr>
              <a:t>podataka</a:t>
            </a:r>
            <a:endParaRPr lang="en-US" sz="4000" i="1" dirty="0">
              <a:solidFill>
                <a:srgbClr val="002060"/>
              </a:solidFill>
            </a:endParaRPr>
          </a:p>
        </p:txBody>
      </p:sp>
      <p:pic>
        <p:nvPicPr>
          <p:cNvPr id="24584"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57377" y="5582014"/>
            <a:ext cx="8323736" cy="6929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691886" y="5582014"/>
            <a:ext cx="10342553" cy="6929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1408083" y="4950539"/>
            <a:ext cx="107831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hr-HR" altLang="sr-Latn-RS" sz="4800" dirty="0">
                <a:latin typeface="Calibri Light" panose="020F0302020204030204" pitchFamily="34" charset="0"/>
                <a:cs typeface="Calibri Light" panose="020F0302020204030204" pitchFamily="34" charset="0"/>
              </a:rPr>
              <a:t>Trenutno ne postoje pravila na razini EU (osim </a:t>
            </a:r>
            <a:r>
              <a:rPr lang="hr-HR" altLang="sr-Latn-RS" sz="4800" dirty="0" err="1">
                <a:latin typeface="Calibri Light" panose="020F0302020204030204" pitchFamily="34" charset="0"/>
                <a:cs typeface="Calibri Light" panose="020F0302020204030204" pitchFamily="34" charset="0"/>
              </a:rPr>
              <a:t>telco</a:t>
            </a:r>
            <a:r>
              <a:rPr lang="hr-HR" altLang="sr-Latn-RS" sz="4800" dirty="0">
                <a:latin typeface="Calibri Light" panose="020F0302020204030204" pitchFamily="34" charset="0"/>
                <a:cs typeface="Calibri Light" panose="020F0302020204030204" pitchFamily="34" charset="0"/>
              </a:rPr>
              <a:t> i ISP)</a:t>
            </a:r>
          </a:p>
        </p:txBody>
      </p:sp>
      <p:sp>
        <p:nvSpPr>
          <p:cNvPr id="24581" name="Rectangle 6"/>
          <p:cNvSpPr>
            <a:spLocks noChangeArrowheads="1"/>
          </p:cNvSpPr>
          <p:nvPr/>
        </p:nvSpPr>
        <p:spPr bwMode="auto">
          <a:xfrm>
            <a:off x="2655236" y="11949371"/>
            <a:ext cx="80258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buFont typeface="Wingdings" panose="05000000000000000000" pitchFamily="2" charset="2"/>
              <a:buChar char="§"/>
            </a:pPr>
            <a:r>
              <a:rPr lang="hr-HR" altLang="sr-Latn-RS" sz="4000" b="1" dirty="0">
                <a:latin typeface="Calibri Light" panose="020F0302020204030204" pitchFamily="34" charset="0"/>
                <a:cs typeface="Calibri Light" panose="020F0302020204030204" pitchFamily="34" charset="0"/>
              </a:rPr>
              <a:t>izvještaj se očekuje u roku </a:t>
            </a:r>
            <a:r>
              <a:rPr lang="hr-HR" altLang="sr-Latn-RS" sz="4000" b="1" dirty="0">
                <a:solidFill>
                  <a:srgbClr val="C00000"/>
                </a:solidFill>
                <a:latin typeface="Calibri Light" panose="020F0302020204030204" pitchFamily="34" charset="0"/>
                <a:cs typeface="Calibri Light" panose="020F0302020204030204" pitchFamily="34" charset="0"/>
              </a:rPr>
              <a:t>72 </a:t>
            </a:r>
            <a:r>
              <a:rPr lang="hr-HR" altLang="sr-Latn-RS" sz="4000" b="1" dirty="0">
                <a:latin typeface="Calibri Light" panose="020F0302020204030204" pitchFamily="34" charset="0"/>
                <a:cs typeface="Calibri Light" panose="020F0302020204030204" pitchFamily="34" charset="0"/>
              </a:rPr>
              <a:t>sata</a:t>
            </a:r>
            <a:endParaRPr lang="hr-HR" altLang="sr-Latn-RS" sz="4000" b="1" dirty="0">
              <a:solidFill>
                <a:srgbClr val="C00000"/>
              </a:solidFill>
              <a:latin typeface="Calibri Light" panose="020F0302020204030204" pitchFamily="34" charset="0"/>
              <a:cs typeface="Calibri Light" panose="020F0302020204030204" pitchFamily="34" charset="0"/>
            </a:endParaRPr>
          </a:p>
        </p:txBody>
      </p:sp>
      <p:sp>
        <p:nvSpPr>
          <p:cNvPr id="8" name="Arrow: Right 7"/>
          <p:cNvSpPr/>
          <p:nvPr/>
        </p:nvSpPr>
        <p:spPr>
          <a:xfrm>
            <a:off x="9471878" y="9085523"/>
            <a:ext cx="2879539" cy="100641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hr-HR" sz="7200"/>
          </a:p>
        </p:txBody>
      </p:sp>
    </p:spTree>
    <p:extLst>
      <p:ext uri="{BB962C8B-B14F-4D97-AF65-F5344CB8AC3E}">
        <p14:creationId xmlns:p14="http://schemas.microsoft.com/office/powerpoint/2010/main" val="93053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2139946" y="1035005"/>
            <a:ext cx="20042335" cy="1500090"/>
          </a:xfrm>
          <a:prstGeom prst="rect">
            <a:avLst/>
          </a:prstGeom>
        </p:spPr>
        <p:txBody>
          <a:bodyPr vert="horz" lIns="137151" tIns="68576" rIns="137151" bIns="68576" rtlCol="0" anchor="b">
            <a:normAutofit/>
          </a:bodyPr>
          <a:lstStyle>
            <a:defPPr>
              <a:defRPr lang="en-US"/>
            </a:defPPr>
            <a:lvl1pPr defTabSz="914400">
              <a:lnSpc>
                <a:spcPct val="90000"/>
              </a:lnSpc>
              <a:spcBef>
                <a:spcPct val="0"/>
              </a:spcBef>
              <a:buNone/>
              <a:defRPr sz="4050">
                <a:solidFill>
                  <a:schemeClr val="tx2">
                    <a:lumMod val="50000"/>
                  </a:schemeClr>
                </a:solidFill>
                <a:latin typeface="Crosig Sans Med" pitchFamily="2" charset="0"/>
                <a:ea typeface="Crosig Sans Med" pitchFamily="2" charset="0"/>
                <a:cs typeface="Teko SemiBold" panose="02000000000000000000" pitchFamily="50" charset="0"/>
              </a:defRPr>
            </a:lvl1pPr>
          </a:lstStyle>
          <a:p>
            <a:r>
              <a:rPr lang="hr-HR" sz="8100" dirty="0" err="1"/>
              <a:t>Cyber</a:t>
            </a:r>
            <a:r>
              <a:rPr lang="hr-HR" sz="8100" dirty="0"/>
              <a:t> sigurnost</a:t>
            </a:r>
          </a:p>
        </p:txBody>
      </p:sp>
      <p:sp>
        <p:nvSpPr>
          <p:cNvPr id="10" name="Rectangle 9"/>
          <p:cNvSpPr/>
          <p:nvPr/>
        </p:nvSpPr>
        <p:spPr>
          <a:xfrm>
            <a:off x="2139947" y="2629959"/>
            <a:ext cx="21865984" cy="10433625"/>
          </a:xfrm>
          <a:prstGeom prst="rect">
            <a:avLst/>
          </a:prstGeom>
        </p:spPr>
        <p:txBody>
          <a:bodyPr wrap="square">
            <a:spAutoFit/>
          </a:bodyPr>
          <a:lstStyle/>
          <a:p>
            <a:r>
              <a:rPr lang="hr-HR" sz="4800" dirty="0">
                <a:solidFill>
                  <a:srgbClr val="000000"/>
                </a:solidFill>
                <a:latin typeface="White Rabbit" panose="00000009000000000000" pitchFamily="50" charset="0"/>
                <a:cs typeface="White Rabbit" panose="00000009000000000000" pitchFamily="50" charset="0"/>
              </a:rPr>
              <a:t>Skup alata, politika, sigurnosnih koncepata, sigurnosnih mjera, smjernica, pristupa upravljanju rizicima, radnji, obuke, najboljih praksi, osiguranja i tehnologija koje se mogu koristiti za zaštitu </a:t>
            </a:r>
            <a:r>
              <a:rPr lang="hr-HR" sz="4800" dirty="0" err="1">
                <a:solidFill>
                  <a:srgbClr val="000000"/>
                </a:solidFill>
                <a:latin typeface="White Rabbit" panose="00000009000000000000" pitchFamily="50" charset="0"/>
                <a:cs typeface="White Rabbit" panose="00000009000000000000" pitchFamily="50" charset="0"/>
              </a:rPr>
              <a:t>cyber</a:t>
            </a:r>
            <a:r>
              <a:rPr lang="hr-HR" sz="4800" dirty="0">
                <a:solidFill>
                  <a:srgbClr val="000000"/>
                </a:solidFill>
                <a:latin typeface="White Rabbit" panose="00000009000000000000" pitchFamily="50" charset="0"/>
                <a:cs typeface="White Rabbit" panose="00000009000000000000" pitchFamily="50" charset="0"/>
              </a:rPr>
              <a:t> okruženja i organizacije i imovine korisnika. </a:t>
            </a:r>
          </a:p>
          <a:p>
            <a:endParaRPr lang="hr-HR" sz="4800" dirty="0">
              <a:solidFill>
                <a:srgbClr val="000000"/>
              </a:solidFill>
              <a:latin typeface="White Rabbit" panose="00000009000000000000" pitchFamily="50" charset="0"/>
              <a:cs typeface="White Rabbit" panose="00000009000000000000" pitchFamily="50" charset="0"/>
            </a:endParaRPr>
          </a:p>
          <a:p>
            <a:r>
              <a:rPr lang="hr-HR" sz="4800" dirty="0">
                <a:solidFill>
                  <a:srgbClr val="000000"/>
                </a:solidFill>
                <a:latin typeface="White Rabbit" panose="00000009000000000000" pitchFamily="50" charset="0"/>
                <a:cs typeface="White Rabbit" panose="00000009000000000000" pitchFamily="50" charset="0"/>
              </a:rPr>
              <a:t>Organizacijska i korisnička imovina </a:t>
            </a:r>
            <a:r>
              <a:rPr lang="hr-HR" sz="4800" dirty="0">
                <a:solidFill>
                  <a:srgbClr val="000000"/>
                </a:solidFill>
              </a:rPr>
              <a:t>uključuju povezane računalne uređaje, osoblje, infrastrukturu, aplikacije, usluge, telekomunikacijske sustave </a:t>
            </a:r>
            <a:r>
              <a:rPr lang="hr-HR" sz="4800" dirty="0">
                <a:solidFill>
                  <a:srgbClr val="000000"/>
                </a:solidFill>
                <a:latin typeface="White Rabbit" panose="00000009000000000000" pitchFamily="50" charset="0"/>
                <a:cs typeface="White Rabbit" panose="00000009000000000000" pitchFamily="50" charset="0"/>
              </a:rPr>
              <a:t>i cjelokupnost prenesenih i / ili pohranjenih podataka u </a:t>
            </a:r>
            <a:r>
              <a:rPr lang="hr-HR" sz="4800" dirty="0" err="1">
                <a:solidFill>
                  <a:srgbClr val="000000"/>
                </a:solidFill>
                <a:latin typeface="White Rabbit" panose="00000009000000000000" pitchFamily="50" charset="0"/>
                <a:cs typeface="White Rabbit" panose="00000009000000000000" pitchFamily="50" charset="0"/>
              </a:rPr>
              <a:t>cyber</a:t>
            </a:r>
            <a:r>
              <a:rPr lang="hr-HR" sz="4800" dirty="0">
                <a:solidFill>
                  <a:srgbClr val="000000"/>
                </a:solidFill>
                <a:latin typeface="White Rabbit" panose="00000009000000000000" pitchFamily="50" charset="0"/>
                <a:cs typeface="White Rabbit" panose="00000009000000000000" pitchFamily="50" charset="0"/>
              </a:rPr>
              <a:t> okruženju. </a:t>
            </a:r>
          </a:p>
          <a:p>
            <a:endParaRPr lang="hr-HR" sz="4800" dirty="0">
              <a:solidFill>
                <a:srgbClr val="000000"/>
              </a:solidFill>
              <a:latin typeface="White Rabbit" panose="00000009000000000000" pitchFamily="50" charset="0"/>
              <a:cs typeface="White Rabbit" panose="00000009000000000000" pitchFamily="50" charset="0"/>
            </a:endParaRPr>
          </a:p>
          <a:p>
            <a:r>
              <a:rPr lang="hr-HR" sz="4800" dirty="0" err="1">
                <a:solidFill>
                  <a:srgbClr val="000000"/>
                </a:solidFill>
                <a:latin typeface="White Rabbit" panose="00000009000000000000" pitchFamily="50" charset="0"/>
                <a:cs typeface="White Rabbit" panose="00000009000000000000" pitchFamily="50" charset="0"/>
              </a:rPr>
              <a:t>Cyber</a:t>
            </a:r>
            <a:r>
              <a:rPr lang="hr-HR" sz="4800" dirty="0">
                <a:solidFill>
                  <a:srgbClr val="000000"/>
                </a:solidFill>
                <a:latin typeface="White Rabbit" panose="00000009000000000000" pitchFamily="50" charset="0"/>
                <a:cs typeface="White Rabbit" panose="00000009000000000000" pitchFamily="50" charset="0"/>
              </a:rPr>
              <a:t> </a:t>
            </a:r>
            <a:r>
              <a:rPr lang="hr-HR" sz="4800" dirty="0" err="1">
                <a:solidFill>
                  <a:srgbClr val="000000"/>
                </a:solidFill>
                <a:latin typeface="White Rabbit" panose="00000009000000000000" pitchFamily="50" charset="0"/>
                <a:cs typeface="White Rabbit" panose="00000009000000000000" pitchFamily="50" charset="0"/>
              </a:rPr>
              <a:t>security</a:t>
            </a:r>
            <a:r>
              <a:rPr lang="hr-HR" sz="4800" dirty="0">
                <a:solidFill>
                  <a:srgbClr val="000000"/>
                </a:solidFill>
                <a:latin typeface="White Rabbit" panose="00000009000000000000" pitchFamily="50" charset="0"/>
                <a:cs typeface="White Rabbit" panose="00000009000000000000" pitchFamily="50" charset="0"/>
              </a:rPr>
              <a:t> nastoji osigurati ostvarenje i održavanje sigurnosnih svojstava organizacije i imovine korisnika protiv relevantnih sigurnosnih rizika u </a:t>
            </a:r>
            <a:r>
              <a:rPr lang="hr-HR" sz="4800" dirty="0" err="1">
                <a:solidFill>
                  <a:srgbClr val="000000"/>
                </a:solidFill>
                <a:latin typeface="White Rabbit" panose="00000009000000000000" pitchFamily="50" charset="0"/>
                <a:cs typeface="White Rabbit" panose="00000009000000000000" pitchFamily="50" charset="0"/>
              </a:rPr>
              <a:t>cyber</a:t>
            </a:r>
            <a:r>
              <a:rPr lang="hr-HR" sz="4800" dirty="0">
                <a:solidFill>
                  <a:srgbClr val="000000"/>
                </a:solidFill>
                <a:latin typeface="White Rabbit" panose="00000009000000000000" pitchFamily="50" charset="0"/>
                <a:cs typeface="White Rabbit" panose="00000009000000000000" pitchFamily="50" charset="0"/>
              </a:rPr>
              <a:t> okruženju.</a:t>
            </a:r>
          </a:p>
        </p:txBody>
      </p:sp>
      <p:pic>
        <p:nvPicPr>
          <p:cNvPr id="5" name="Picture 4">
            <a:extLst>
              <a:ext uri="{FF2B5EF4-FFF2-40B4-BE49-F238E27FC236}">
                <a16:creationId xmlns:a16="http://schemas.microsoft.com/office/drawing/2014/main" id="{77DEF0E3-8064-476B-90D0-363CC7AE4C12}"/>
              </a:ext>
            </a:extLst>
          </p:cNvPr>
          <p:cNvPicPr>
            <a:picLocks noChangeAspect="1"/>
          </p:cNvPicPr>
          <p:nvPr/>
        </p:nvPicPr>
        <p:blipFill>
          <a:blip r:embed="rId2"/>
          <a:stretch>
            <a:fillRect/>
          </a:stretch>
        </p:blipFill>
        <p:spPr>
          <a:xfrm>
            <a:off x="-1" y="10295636"/>
            <a:ext cx="24382413" cy="3419917"/>
          </a:xfrm>
          <a:prstGeom prst="rect">
            <a:avLst/>
          </a:prstGeom>
        </p:spPr>
      </p:pic>
    </p:spTree>
    <p:extLst>
      <p:ext uri="{BB962C8B-B14F-4D97-AF65-F5344CB8AC3E}">
        <p14:creationId xmlns:p14="http://schemas.microsoft.com/office/powerpoint/2010/main" val="3811232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824555" y="543632"/>
            <a:ext cx="9688699" cy="1934680"/>
          </a:xfrm>
        </p:spPr>
        <p:txBody>
          <a:bodyPr vert="horz" lIns="182868" tIns="91434" rIns="182868" bIns="91434" rtlCol="0" anchor="ctr">
            <a:normAutofit/>
          </a:bodyPr>
          <a:lstStyle/>
          <a:p>
            <a:pPr algn="l"/>
            <a:r>
              <a:rPr lang="en-US" altLang="sr-Latn-RS" dirty="0" err="1"/>
              <a:t>Imenovanje</a:t>
            </a:r>
            <a:r>
              <a:rPr lang="en-US" altLang="sr-Latn-RS" dirty="0"/>
              <a:t> DPO</a:t>
            </a:r>
          </a:p>
        </p:txBody>
      </p:sp>
      <p:sp>
        <p:nvSpPr>
          <p:cNvPr id="14" name="Rectangle 13"/>
          <p:cNvSpPr/>
          <p:nvPr/>
        </p:nvSpPr>
        <p:spPr>
          <a:xfrm>
            <a:off x="507969" y="5019047"/>
            <a:ext cx="10362525" cy="4080156"/>
          </a:xfrm>
          <a:prstGeom prst="rect">
            <a:avLst/>
          </a:prstGeom>
        </p:spPr>
        <p:txBody>
          <a:bodyPr vert="horz" lIns="182868" tIns="91434" rIns="182868" bIns="91434" rtlCol="0">
            <a:normAutofit fontScale="92500"/>
          </a:bodyPr>
          <a:lstStyle/>
          <a:p>
            <a:pPr indent="-457177">
              <a:lnSpc>
                <a:spcPct val="90000"/>
              </a:lnSpc>
              <a:spcAft>
                <a:spcPts val="1200"/>
              </a:spcAft>
              <a:buFont typeface="Arial" panose="020B0604020202020204" pitchFamily="34" charset="0"/>
              <a:buChar char="•"/>
              <a:defRPr/>
            </a:pPr>
            <a:r>
              <a:rPr lang="en-US" sz="4000" i="1" dirty="0" err="1"/>
              <a:t>Prag</a:t>
            </a:r>
            <a:r>
              <a:rPr lang="en-US" sz="4000" i="1" dirty="0"/>
              <a:t> za </a:t>
            </a:r>
            <a:r>
              <a:rPr lang="en-US" sz="4000" i="1" dirty="0" err="1"/>
              <a:t>imenovanje</a:t>
            </a:r>
            <a:r>
              <a:rPr lang="en-US" sz="4000" i="1" dirty="0"/>
              <a:t>:</a:t>
            </a:r>
          </a:p>
          <a:p>
            <a:pPr marL="685766" indent="-457177">
              <a:lnSpc>
                <a:spcPct val="90000"/>
              </a:lnSpc>
              <a:spcAft>
                <a:spcPts val="1200"/>
              </a:spcAft>
              <a:buFont typeface="Arial" panose="020B0604020202020204" pitchFamily="34" charset="0"/>
              <a:buChar char="•"/>
              <a:defRPr/>
            </a:pPr>
            <a:r>
              <a:rPr lang="en-US" sz="4000" i="1" dirty="0" err="1"/>
              <a:t>obavezno</a:t>
            </a:r>
            <a:r>
              <a:rPr lang="en-US" sz="4000" i="1" dirty="0"/>
              <a:t> za </a:t>
            </a:r>
            <a:r>
              <a:rPr lang="en-US" sz="4000" i="1" dirty="0" err="1"/>
              <a:t>tvrtke</a:t>
            </a:r>
            <a:r>
              <a:rPr lang="en-US" sz="4000" i="1" dirty="0"/>
              <a:t> s </a:t>
            </a:r>
            <a:r>
              <a:rPr lang="en-US" sz="4000" i="1" dirty="0" err="1"/>
              <a:t>javnim</a:t>
            </a:r>
            <a:r>
              <a:rPr lang="en-US" sz="4000" i="1" dirty="0"/>
              <a:t> </a:t>
            </a:r>
            <a:r>
              <a:rPr lang="en-US" sz="4000" i="1" dirty="0" err="1"/>
              <a:t>ovlastima</a:t>
            </a:r>
            <a:endParaRPr lang="en-US" sz="4000" i="1" dirty="0"/>
          </a:p>
          <a:p>
            <a:pPr marL="685766" indent="-457177">
              <a:lnSpc>
                <a:spcPct val="90000"/>
              </a:lnSpc>
              <a:spcAft>
                <a:spcPts val="1200"/>
              </a:spcAft>
              <a:buFont typeface="Arial" panose="020B0604020202020204" pitchFamily="34" charset="0"/>
              <a:buChar char="•"/>
              <a:defRPr/>
            </a:pPr>
            <a:r>
              <a:rPr lang="en-US" sz="4000" i="1" dirty="0" err="1"/>
              <a:t>sistematski</a:t>
            </a:r>
            <a:r>
              <a:rPr lang="en-US" sz="4000" i="1" dirty="0"/>
              <a:t> </a:t>
            </a:r>
            <a:r>
              <a:rPr lang="en-US" sz="4000" i="1" dirty="0" err="1"/>
              <a:t>nadzor</a:t>
            </a:r>
            <a:r>
              <a:rPr lang="en-US" sz="4000" i="1" dirty="0"/>
              <a:t> </a:t>
            </a:r>
            <a:r>
              <a:rPr lang="en-US" sz="4000" i="1" dirty="0" err="1"/>
              <a:t>pojedinaca</a:t>
            </a:r>
            <a:r>
              <a:rPr lang="en-US" sz="4000" i="1" dirty="0"/>
              <a:t> </a:t>
            </a:r>
            <a:r>
              <a:rPr lang="en-US" sz="4000" i="1" dirty="0" err="1"/>
              <a:t>i</a:t>
            </a:r>
            <a:r>
              <a:rPr lang="en-US" sz="4000" i="1" dirty="0"/>
              <a:t> </a:t>
            </a:r>
            <a:r>
              <a:rPr lang="en-US" sz="4000" i="1" dirty="0" err="1"/>
              <a:t>osobnih</a:t>
            </a:r>
            <a:r>
              <a:rPr lang="en-US" sz="4000" i="1" dirty="0"/>
              <a:t> </a:t>
            </a:r>
            <a:r>
              <a:rPr lang="en-US" sz="4000" i="1" dirty="0" err="1"/>
              <a:t>podataka</a:t>
            </a:r>
            <a:r>
              <a:rPr lang="en-US" sz="4000" i="1" dirty="0"/>
              <a:t> </a:t>
            </a:r>
            <a:r>
              <a:rPr lang="en-US" sz="4000" i="1" dirty="0" err="1"/>
              <a:t>na</a:t>
            </a:r>
            <a:r>
              <a:rPr lang="en-US" sz="4000" i="1" dirty="0"/>
              <a:t> </a:t>
            </a:r>
            <a:r>
              <a:rPr lang="en-US" sz="4000" b="1" i="1" dirty="0" err="1"/>
              <a:t>velikoj</a:t>
            </a:r>
            <a:r>
              <a:rPr lang="en-US" sz="4000" b="1" i="1" dirty="0"/>
              <a:t> </a:t>
            </a:r>
            <a:r>
              <a:rPr lang="en-US" sz="4000" b="1" i="1" dirty="0" err="1"/>
              <a:t>skali</a:t>
            </a:r>
            <a:endParaRPr lang="en-US" sz="4000" b="1" i="1" dirty="0"/>
          </a:p>
          <a:p>
            <a:pPr marL="685766" indent="-457177">
              <a:lnSpc>
                <a:spcPct val="90000"/>
              </a:lnSpc>
              <a:spcAft>
                <a:spcPts val="1200"/>
              </a:spcAft>
              <a:buFont typeface="Arial" panose="020B0604020202020204" pitchFamily="34" charset="0"/>
              <a:buChar char="•"/>
              <a:defRPr/>
            </a:pPr>
            <a:r>
              <a:rPr lang="en-US" sz="4000" i="1" dirty="0" err="1"/>
              <a:t>obrada</a:t>
            </a:r>
            <a:r>
              <a:rPr lang="en-US" sz="4000" i="1" dirty="0"/>
              <a:t> </a:t>
            </a:r>
            <a:r>
              <a:rPr lang="en-US" sz="4000" i="1" dirty="0" err="1"/>
              <a:t>osjetljivih</a:t>
            </a:r>
            <a:r>
              <a:rPr lang="en-US" sz="4000" i="1" dirty="0"/>
              <a:t> </a:t>
            </a:r>
            <a:r>
              <a:rPr lang="en-US" sz="4000" i="1" dirty="0" err="1"/>
              <a:t>podataka</a:t>
            </a:r>
            <a:r>
              <a:rPr lang="en-US" sz="4000" i="1" dirty="0"/>
              <a:t> </a:t>
            </a:r>
            <a:r>
              <a:rPr lang="en-US" sz="4000" i="1" dirty="0" err="1"/>
              <a:t>na</a:t>
            </a:r>
            <a:r>
              <a:rPr lang="en-US" sz="4000" i="1" dirty="0"/>
              <a:t> </a:t>
            </a:r>
            <a:r>
              <a:rPr lang="en-US" sz="4000" b="1" i="1" dirty="0" err="1"/>
              <a:t>velikoj</a:t>
            </a:r>
            <a:r>
              <a:rPr lang="en-US" sz="4000" b="1" i="1" dirty="0"/>
              <a:t> </a:t>
            </a:r>
            <a:r>
              <a:rPr lang="en-US" sz="4000" b="1" i="1" dirty="0" err="1"/>
              <a:t>skali</a:t>
            </a:r>
            <a:endParaRPr lang="en-US" sz="4000" b="1" i="1" dirty="0"/>
          </a:p>
          <a:p>
            <a:pPr marL="685766" indent="-457177">
              <a:lnSpc>
                <a:spcPct val="90000"/>
              </a:lnSpc>
              <a:spcAft>
                <a:spcPts val="1200"/>
              </a:spcAft>
              <a:buFont typeface="Arial" panose="020B0604020202020204" pitchFamily="34" charset="0"/>
              <a:buChar char="•"/>
              <a:defRPr/>
            </a:pPr>
            <a:r>
              <a:rPr lang="en-US" sz="4000" i="1" dirty="0" err="1"/>
              <a:t>obaveza</a:t>
            </a:r>
            <a:r>
              <a:rPr lang="en-US" sz="4000" i="1" dirty="0"/>
              <a:t> za </a:t>
            </a:r>
            <a:r>
              <a:rPr lang="en-US" sz="4000" i="1" dirty="0" err="1"/>
              <a:t>tvrtke</a:t>
            </a:r>
            <a:r>
              <a:rPr lang="en-US" sz="4000" i="1" dirty="0"/>
              <a:t> </a:t>
            </a:r>
            <a:r>
              <a:rPr lang="en-US" sz="4000" i="1" dirty="0" err="1"/>
              <a:t>iznad</a:t>
            </a:r>
            <a:r>
              <a:rPr lang="en-US" sz="4000" i="1" dirty="0"/>
              <a:t> 250 </a:t>
            </a:r>
            <a:r>
              <a:rPr lang="en-US" sz="4000" i="1" dirty="0" err="1"/>
              <a:t>zaposlenih</a:t>
            </a:r>
            <a:endParaRPr lang="en-US" sz="4000" i="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198" r="27618" b="2"/>
          <a:stretch/>
        </p:blipFill>
        <p:spPr>
          <a:xfrm>
            <a:off x="9895731" y="449"/>
            <a:ext cx="14486681" cy="13715105"/>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24580" name="Rectangle 5"/>
          <p:cNvSpPr>
            <a:spLocks noChangeArrowheads="1"/>
          </p:cNvSpPr>
          <p:nvPr/>
        </p:nvSpPr>
        <p:spPr bwMode="auto">
          <a:xfrm>
            <a:off x="797494" y="1936169"/>
            <a:ext cx="9715759"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200"/>
              </a:spcAft>
            </a:pPr>
            <a:r>
              <a:rPr lang="hr-HR" altLang="sr-Latn-RS" b="1" dirty="0">
                <a:latin typeface="Calibri Light" panose="020F0302020204030204" pitchFamily="34" charset="0"/>
                <a:cs typeface="Calibri Light" panose="020F0302020204030204" pitchFamily="34" charset="0"/>
              </a:rPr>
              <a:t>Postavljanje Službenika za zaštitu osobnih podataka – DPO (Data Protection </a:t>
            </a:r>
            <a:r>
              <a:rPr lang="hr-HR" altLang="sr-Latn-RS" b="1" dirty="0" err="1">
                <a:latin typeface="Calibri Light" panose="020F0302020204030204" pitchFamily="34" charset="0"/>
                <a:cs typeface="Calibri Light" panose="020F0302020204030204" pitchFamily="34" charset="0"/>
              </a:rPr>
              <a:t>Officer</a:t>
            </a:r>
            <a:r>
              <a:rPr lang="hr-HR" altLang="sr-Latn-RS" b="1" dirty="0">
                <a:latin typeface="Calibri Light" panose="020F0302020204030204" pitchFamily="34" charset="0"/>
                <a:cs typeface="Calibri Light" panose="020F0302020204030204" pitchFamily="34" charset="0"/>
              </a:rPr>
              <a:t>)</a:t>
            </a:r>
          </a:p>
          <a:p>
            <a:pPr marL="571471" indent="-571471">
              <a:spcAft>
                <a:spcPts val="1200"/>
              </a:spcAft>
              <a:buFont typeface="Wingdings" panose="05000000000000000000" pitchFamily="2" charset="2"/>
              <a:buChar char="§"/>
            </a:pPr>
            <a:r>
              <a:rPr lang="hr-HR" altLang="sr-Latn-RS" dirty="0">
                <a:solidFill>
                  <a:srgbClr val="C00000"/>
                </a:solidFill>
                <a:latin typeface="Calibri Light" panose="020F0302020204030204" pitchFamily="34" charset="0"/>
                <a:cs typeface="Calibri Light" panose="020F0302020204030204" pitchFamily="34" charset="0"/>
              </a:rPr>
              <a:t>kako za izvršitelje obrade tako i za voditelje obrade</a:t>
            </a:r>
          </a:p>
          <a:p>
            <a:pPr marL="571471" indent="-571471">
              <a:spcAft>
                <a:spcPts val="1200"/>
              </a:spcAft>
              <a:buFont typeface="Wingdings" panose="05000000000000000000" pitchFamily="2" charset="2"/>
              <a:buChar char="§"/>
            </a:pPr>
            <a:r>
              <a:rPr lang="hr-HR" altLang="sr-Latn-RS" b="1" i="1" dirty="0">
                <a:solidFill>
                  <a:srgbClr val="C00000"/>
                </a:solidFill>
                <a:latin typeface="Calibri Light" panose="020F0302020204030204" pitchFamily="34" charset="0"/>
                <a:cs typeface="Calibri Light" panose="020F0302020204030204" pitchFamily="34" charset="0"/>
              </a:rPr>
              <a:t>Može biti zaposlen ili eksternaliziran</a:t>
            </a:r>
          </a:p>
          <a:p>
            <a:pPr marL="571471" indent="-571471">
              <a:spcAft>
                <a:spcPts val="1200"/>
              </a:spcAft>
              <a:buFont typeface="Wingdings" panose="05000000000000000000" pitchFamily="2" charset="2"/>
              <a:buChar char="§"/>
            </a:pPr>
            <a:endParaRPr lang="hr-HR" altLang="sr-Latn-RS" dirty="0">
              <a:solidFill>
                <a:srgbClr val="C00000"/>
              </a:solidFill>
              <a:latin typeface="Calibri Light" panose="020F0302020204030204" pitchFamily="34" charset="0"/>
              <a:cs typeface="Calibri Light" panose="020F0302020204030204" pitchFamily="34" charset="0"/>
            </a:endParaRPr>
          </a:p>
        </p:txBody>
      </p:sp>
      <p:sp>
        <p:nvSpPr>
          <p:cNvPr id="11" name="Rectangle 10"/>
          <p:cNvSpPr/>
          <p:nvPr/>
        </p:nvSpPr>
        <p:spPr>
          <a:xfrm>
            <a:off x="824554" y="9099203"/>
            <a:ext cx="9334784" cy="3539430"/>
          </a:xfrm>
          <a:prstGeom prst="rect">
            <a:avLst/>
          </a:prstGeom>
        </p:spPr>
        <p:txBody>
          <a:bodyPr wrap="square">
            <a:spAutoFit/>
          </a:bodyPr>
          <a:lstStyle/>
          <a:p>
            <a:pPr>
              <a:defRPr/>
            </a:pPr>
            <a:r>
              <a:rPr lang="hr-HR" sz="2800" i="1" dirty="0">
                <a:latin typeface="Calibri Light" panose="020F0302020204030204" pitchFamily="34" charset="0"/>
                <a:cs typeface="Calibri Light" panose="020F0302020204030204" pitchFamily="34" charset="0"/>
              </a:rPr>
              <a:t>Poslovi:</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podrška, informiranje i savjetovanje</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nadzire usklađenost</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svijest/edukacija</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obavlja PIA, PII Data </a:t>
            </a:r>
            <a:r>
              <a:rPr lang="hr-HR" sz="2800" i="1" dirty="0" err="1">
                <a:latin typeface="Calibri Light" panose="020F0302020204030204" pitchFamily="34" charset="0"/>
                <a:cs typeface="Calibri Light" panose="020F0302020204030204" pitchFamily="34" charset="0"/>
              </a:rPr>
              <a:t>Discovery</a:t>
            </a:r>
            <a:r>
              <a:rPr lang="hr-HR" sz="2800" i="1" dirty="0">
                <a:latin typeface="Calibri Light" panose="020F0302020204030204" pitchFamily="34" charset="0"/>
                <a:cs typeface="Calibri Light" panose="020F0302020204030204" pitchFamily="34" charset="0"/>
              </a:rPr>
              <a:t> </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točka kontakta</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uključen u sve slučajeve</a:t>
            </a:r>
          </a:p>
          <a:p>
            <a:pPr marL="685766" indent="-685766">
              <a:buFont typeface="Wingdings" panose="05000000000000000000" pitchFamily="2" charset="2"/>
              <a:buChar char="§"/>
              <a:defRPr/>
            </a:pPr>
            <a:r>
              <a:rPr lang="hr-HR" sz="2800" i="1" dirty="0">
                <a:latin typeface="Calibri Light" panose="020F0302020204030204" pitchFamily="34" charset="0"/>
                <a:cs typeface="Calibri Light" panose="020F0302020204030204" pitchFamily="34" charset="0"/>
              </a:rPr>
              <a:t>odgovoran Upravi</a:t>
            </a:r>
          </a:p>
        </p:txBody>
      </p:sp>
    </p:spTree>
    <p:extLst>
      <p:ext uri="{BB962C8B-B14F-4D97-AF65-F5344CB8AC3E}">
        <p14:creationId xmlns:p14="http://schemas.microsoft.com/office/powerpoint/2010/main" val="299307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6" y="868592"/>
            <a:ext cx="14338572" cy="2465339"/>
          </a:xfrm>
          <a:prstGeom prst="rect">
            <a:avLst/>
          </a:prstGeom>
        </p:spPr>
        <p:txBody>
          <a:bodyPr vert="horz" lIns="182868" tIns="91434" rIns="182868" bIns="91434" rtlCol="0" anchor="b">
            <a:normAutofit/>
          </a:bodyPr>
          <a:lstStyle/>
          <a:p>
            <a:pPr>
              <a:lnSpc>
                <a:spcPct val="90000"/>
              </a:lnSpc>
              <a:spcBef>
                <a:spcPct val="0"/>
              </a:spcBef>
              <a:spcAft>
                <a:spcPts val="1200"/>
              </a:spcAft>
            </a:pPr>
            <a:r>
              <a:rPr lang="en-US" sz="8800" dirty="0" err="1">
                <a:solidFill>
                  <a:srgbClr val="002060"/>
                </a:solidFill>
                <a:latin typeface="+mj-lt"/>
                <a:ea typeface="+mj-ea"/>
                <a:cs typeface="+mj-cs"/>
              </a:rPr>
              <a:t>Dizanje</a:t>
            </a:r>
            <a:r>
              <a:rPr lang="en-US" sz="8800" dirty="0">
                <a:solidFill>
                  <a:srgbClr val="002060"/>
                </a:solidFill>
                <a:latin typeface="+mj-lt"/>
                <a:ea typeface="+mj-ea"/>
                <a:cs typeface="+mj-cs"/>
              </a:rPr>
              <a:t> </a:t>
            </a:r>
            <a:r>
              <a:rPr lang="en-US" sz="8800" dirty="0" err="1">
                <a:solidFill>
                  <a:srgbClr val="002060"/>
                </a:solidFill>
                <a:latin typeface="+mj-lt"/>
                <a:ea typeface="+mj-ea"/>
                <a:cs typeface="+mj-cs"/>
              </a:rPr>
              <a:t>svijesti</a:t>
            </a:r>
            <a:endParaRPr lang="en-US" sz="8800" dirty="0">
              <a:solidFill>
                <a:srgbClr val="002060"/>
              </a:solidFill>
              <a:latin typeface="+mj-lt"/>
              <a:ea typeface="+mj-ea"/>
              <a:cs typeface="+mj-cs"/>
            </a:endParaRPr>
          </a:p>
        </p:txBody>
      </p:sp>
      <p:sp>
        <p:nvSpPr>
          <p:cNvPr id="7" name="Rectangle 6"/>
          <p:cNvSpPr/>
          <p:nvPr/>
        </p:nvSpPr>
        <p:spPr>
          <a:xfrm>
            <a:off x="727067" y="5440292"/>
            <a:ext cx="6147010" cy="6364038"/>
          </a:xfrm>
          <a:prstGeom prst="rect">
            <a:avLst/>
          </a:prstGeom>
        </p:spPr>
        <p:txBody>
          <a:bodyPr wrap="square" anchor="t">
            <a:normAutofit/>
          </a:bodyPr>
          <a:lstStyle/>
          <a:p>
            <a:pPr>
              <a:spcAft>
                <a:spcPts val="1200"/>
              </a:spcAft>
            </a:pPr>
            <a:r>
              <a:rPr lang="pl-PL" sz="5600" dirty="0">
                <a:solidFill>
                  <a:srgbClr val="1F497D">
                    <a:lumMod val="75000"/>
                  </a:srgbClr>
                </a:solidFill>
                <a:latin typeface="Arial Rounded MT Bold" pitchFamily="34" charset="0"/>
              </a:rPr>
              <a:t>Edukacija vanjskih partnera, izvršitelja, dobavljača i djelatnika </a:t>
            </a:r>
            <a:endParaRPr lang="hr-HR" sz="5600" dirty="0">
              <a:solidFill>
                <a:srgbClr val="1F497D">
                  <a:lumMod val="75000"/>
                </a:srgbClr>
              </a:solidFill>
              <a:latin typeface="Arial Rounded MT Bold" pitchFamily="34" charset="0"/>
            </a:endParaRPr>
          </a:p>
        </p:txBody>
      </p:sp>
      <p:sp>
        <p:nvSpPr>
          <p:cNvPr id="15361" name="Rectangle 1"/>
          <p:cNvSpPr>
            <a:spLocks noChangeArrowheads="1"/>
          </p:cNvSpPr>
          <p:nvPr/>
        </p:nvSpPr>
        <p:spPr bwMode="auto">
          <a:xfrm>
            <a:off x="7254439" y="5440292"/>
            <a:ext cx="16562478" cy="5971787"/>
          </a:xfrm>
          <a:prstGeom prst="rect">
            <a:avLst/>
          </a:prstGeom>
          <a:solidFill>
            <a:schemeClr val="bg1"/>
          </a:solidFill>
          <a:ln w="9525">
            <a:noFill/>
            <a:miter lim="800000"/>
            <a:headEnd/>
            <a:tailEnd/>
          </a:ln>
          <a:effectLst/>
        </p:spPr>
        <p:txBody>
          <a:bodyPr vert="horz" wrap="square" lIns="182868" tIns="91434" rIns="182868" bIns="91434" numCol="1" anchor="t" anchorCtr="0" compatLnSpc="1">
            <a:prstTxWarp prst="textNoShape">
              <a:avLst/>
            </a:prstTxWarp>
            <a:normAutofit/>
          </a:bodyPr>
          <a:lstStyle/>
          <a:p>
            <a:pPr marL="1028649" indent="-1028649">
              <a:lnSpc>
                <a:spcPct val="90000"/>
              </a:lnSpc>
              <a:spcAft>
                <a:spcPts val="1200"/>
              </a:spcAft>
              <a:buFont typeface="+mj-lt"/>
              <a:buAutoNum type="arabicPeriod"/>
            </a:pPr>
            <a:r>
              <a:rPr lang="hr-HR" sz="5200" dirty="0">
                <a:solidFill>
                  <a:srgbClr val="1F497D">
                    <a:lumMod val="75000"/>
                  </a:srgbClr>
                </a:solidFill>
                <a:latin typeface="Calibri" pitchFamily="34" charset="0"/>
                <a:ea typeface="Calibri" pitchFamily="34" charset="0"/>
                <a:cs typeface="Times New Roman" pitchFamily="18" charset="0"/>
              </a:rPr>
              <a:t>stvaranje preduvjeta </a:t>
            </a:r>
            <a:endParaRPr lang="hr-HR" sz="52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200" dirty="0">
                <a:solidFill>
                  <a:srgbClr val="1F497D">
                    <a:lumMod val="75000"/>
                  </a:srgbClr>
                </a:solidFill>
                <a:latin typeface="Calibri" pitchFamily="34" charset="0"/>
                <a:ea typeface="Calibri" pitchFamily="34" charset="0"/>
                <a:cs typeface="Times New Roman" pitchFamily="18" charset="0"/>
              </a:rPr>
              <a:t>revizija postojećih procedura i dokumentacije </a:t>
            </a:r>
            <a:endParaRPr lang="hr-HR" sz="52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200" dirty="0">
                <a:solidFill>
                  <a:srgbClr val="1F497D">
                    <a:lumMod val="75000"/>
                  </a:srgbClr>
                </a:solidFill>
                <a:latin typeface="Calibri" pitchFamily="34" charset="0"/>
                <a:ea typeface="Calibri" pitchFamily="34" charset="0"/>
                <a:cs typeface="Times New Roman" pitchFamily="18" charset="0"/>
              </a:rPr>
              <a:t>čišćenje postojećih baza osobnih podataka i revizija prava</a:t>
            </a:r>
            <a:endParaRPr lang="hr-HR" sz="52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200" dirty="0">
                <a:solidFill>
                  <a:srgbClr val="1F497D">
                    <a:lumMod val="75000"/>
                  </a:srgbClr>
                </a:solidFill>
                <a:latin typeface="Calibri" pitchFamily="34" charset="0"/>
                <a:ea typeface="Calibri" pitchFamily="34" charset="0"/>
                <a:cs typeface="Times New Roman" pitchFamily="18" charset="0"/>
              </a:rPr>
              <a:t>definiranje novih pravila</a:t>
            </a:r>
            <a:endParaRPr lang="hr-HR" sz="52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200" dirty="0">
                <a:solidFill>
                  <a:srgbClr val="1F497D">
                    <a:lumMod val="75000"/>
                  </a:srgbClr>
                </a:solidFill>
                <a:latin typeface="Calibri" pitchFamily="34" charset="0"/>
                <a:ea typeface="Calibri" pitchFamily="34" charset="0"/>
                <a:cs typeface="Times New Roman" pitchFamily="18" charset="0"/>
              </a:rPr>
              <a:t>implementacija novih rješenja i nadogradnja postojećih</a:t>
            </a:r>
            <a:endParaRPr lang="hr-HR" sz="5200" dirty="0">
              <a:solidFill>
                <a:srgbClr val="1F497D">
                  <a:lumMod val="75000"/>
                </a:srgbClr>
              </a:solidFill>
              <a:latin typeface="Arial" pitchFamily="34" charset="0"/>
              <a:cs typeface="Arial" pitchFamily="34" charset="0"/>
            </a:endParaRPr>
          </a:p>
          <a:p>
            <a:pPr marL="1028649" indent="-1028649" eaLnBrk="0" hangingPunct="0">
              <a:lnSpc>
                <a:spcPct val="90000"/>
              </a:lnSpc>
              <a:spcAft>
                <a:spcPts val="1200"/>
              </a:spcAft>
              <a:buFont typeface="+mj-lt"/>
              <a:buAutoNum type="arabicPeriod"/>
            </a:pPr>
            <a:r>
              <a:rPr lang="hr-HR" sz="5200" b="1" dirty="0">
                <a:solidFill>
                  <a:srgbClr val="1F497D">
                    <a:lumMod val="75000"/>
                  </a:srgbClr>
                </a:solidFill>
                <a:latin typeface="Calibri" pitchFamily="34" charset="0"/>
                <a:ea typeface="Calibri" pitchFamily="34" charset="0"/>
                <a:cs typeface="Times New Roman" pitchFamily="18" charset="0"/>
              </a:rPr>
              <a:t>dizanje svijesti</a:t>
            </a:r>
            <a:endParaRPr lang="hr-HR" sz="5200" b="1" dirty="0">
              <a:solidFill>
                <a:srgbClr val="1F497D">
                  <a:lumMod val="75000"/>
                </a:srgbClr>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1F3B1-1AB8-45DF-BCC0-93D0BC7D0D1A}"/>
              </a:ext>
            </a:extLst>
          </p:cNvPr>
          <p:cNvPicPr>
            <a:picLocks noChangeAspect="1"/>
          </p:cNvPicPr>
          <p:nvPr/>
        </p:nvPicPr>
        <p:blipFill>
          <a:blip r:embed="rId2"/>
          <a:stretch>
            <a:fillRect/>
          </a:stretch>
        </p:blipFill>
        <p:spPr>
          <a:xfrm>
            <a:off x="4219277" y="205865"/>
            <a:ext cx="9235475" cy="2085840"/>
          </a:xfrm>
          <a:prstGeom prst="rect">
            <a:avLst/>
          </a:prstGeom>
        </p:spPr>
      </p:pic>
      <p:pic>
        <p:nvPicPr>
          <p:cNvPr id="4" name="Picture 3">
            <a:extLst>
              <a:ext uri="{FF2B5EF4-FFF2-40B4-BE49-F238E27FC236}">
                <a16:creationId xmlns:a16="http://schemas.microsoft.com/office/drawing/2014/main" id="{566D80BA-28CE-4906-9547-1590CFABC312}"/>
              </a:ext>
            </a:extLst>
          </p:cNvPr>
          <p:cNvPicPr>
            <a:picLocks noChangeAspect="1"/>
          </p:cNvPicPr>
          <p:nvPr/>
        </p:nvPicPr>
        <p:blipFill>
          <a:blip r:embed="rId3"/>
          <a:stretch>
            <a:fillRect/>
          </a:stretch>
        </p:blipFill>
        <p:spPr>
          <a:xfrm>
            <a:off x="13274815" y="447"/>
            <a:ext cx="10917111" cy="4419312"/>
          </a:xfrm>
          <a:prstGeom prst="rect">
            <a:avLst/>
          </a:prstGeom>
        </p:spPr>
      </p:pic>
      <p:pic>
        <p:nvPicPr>
          <p:cNvPr id="7" name="Picture 6">
            <a:extLst>
              <a:ext uri="{FF2B5EF4-FFF2-40B4-BE49-F238E27FC236}">
                <a16:creationId xmlns:a16="http://schemas.microsoft.com/office/drawing/2014/main" id="{3DC5BEE8-9299-4486-976D-A191B47B1A42}"/>
              </a:ext>
            </a:extLst>
          </p:cNvPr>
          <p:cNvPicPr>
            <a:picLocks noChangeAspect="1"/>
          </p:cNvPicPr>
          <p:nvPr/>
        </p:nvPicPr>
        <p:blipFill>
          <a:blip r:embed="rId4"/>
          <a:stretch>
            <a:fillRect/>
          </a:stretch>
        </p:blipFill>
        <p:spPr>
          <a:xfrm>
            <a:off x="828620" y="8550805"/>
            <a:ext cx="14499282" cy="4854260"/>
          </a:xfrm>
          <a:prstGeom prst="rect">
            <a:avLst/>
          </a:prstGeom>
        </p:spPr>
      </p:pic>
      <p:pic>
        <p:nvPicPr>
          <p:cNvPr id="6" name="Picture 5">
            <a:extLst>
              <a:ext uri="{FF2B5EF4-FFF2-40B4-BE49-F238E27FC236}">
                <a16:creationId xmlns:a16="http://schemas.microsoft.com/office/drawing/2014/main" id="{D5FBDCCE-5728-460A-9AE6-B9436BD1F6D2}"/>
              </a:ext>
            </a:extLst>
          </p:cNvPr>
          <p:cNvPicPr>
            <a:picLocks noChangeAspect="1"/>
          </p:cNvPicPr>
          <p:nvPr/>
        </p:nvPicPr>
        <p:blipFill>
          <a:blip r:embed="rId5"/>
          <a:stretch>
            <a:fillRect/>
          </a:stretch>
        </p:blipFill>
        <p:spPr>
          <a:xfrm>
            <a:off x="9715731" y="4494635"/>
            <a:ext cx="13927819" cy="3981293"/>
          </a:xfrm>
          <a:prstGeom prst="rect">
            <a:avLst/>
          </a:prstGeom>
        </p:spPr>
      </p:pic>
      <p:pic>
        <p:nvPicPr>
          <p:cNvPr id="2" name="Picture 1">
            <a:extLst>
              <a:ext uri="{FF2B5EF4-FFF2-40B4-BE49-F238E27FC236}">
                <a16:creationId xmlns:a16="http://schemas.microsoft.com/office/drawing/2014/main" id="{4440ECAB-EAE0-454E-8186-56616F7007AB}"/>
              </a:ext>
            </a:extLst>
          </p:cNvPr>
          <p:cNvPicPr>
            <a:picLocks noChangeAspect="1"/>
          </p:cNvPicPr>
          <p:nvPr/>
        </p:nvPicPr>
        <p:blipFill>
          <a:blip r:embed="rId6"/>
          <a:stretch>
            <a:fillRect/>
          </a:stretch>
        </p:blipFill>
        <p:spPr>
          <a:xfrm>
            <a:off x="16400983" y="11519238"/>
            <a:ext cx="7790943" cy="1885827"/>
          </a:xfrm>
          <a:prstGeom prst="rect">
            <a:avLst/>
          </a:prstGeom>
        </p:spPr>
      </p:pic>
      <p:sp>
        <p:nvSpPr>
          <p:cNvPr id="24578" name="Title 1"/>
          <p:cNvSpPr>
            <a:spLocks noGrp="1"/>
          </p:cNvSpPr>
          <p:nvPr>
            <p:ph type="title"/>
          </p:nvPr>
        </p:nvSpPr>
        <p:spPr>
          <a:xfrm>
            <a:off x="1676291" y="4114979"/>
            <a:ext cx="5486043" cy="5486043"/>
          </a:xfrm>
          <a:prstGeom prst="ellipse">
            <a:avLst/>
          </a:prstGeom>
          <a:solidFill>
            <a:srgbClr val="262626"/>
          </a:solidFill>
          <a:ln w="174625" cmpd="thinThick">
            <a:solidFill>
              <a:srgbClr val="262626"/>
            </a:solidFill>
          </a:ln>
        </p:spPr>
        <p:txBody>
          <a:bodyPr vert="horz" lIns="182868" tIns="91434" rIns="182868" bIns="91434" rtlCol="0" anchor="ctr">
            <a:normAutofit/>
          </a:bodyPr>
          <a:lstStyle/>
          <a:p>
            <a:r>
              <a:rPr lang="en-US" altLang="sr-Latn-RS" sz="5200">
                <a:solidFill>
                  <a:srgbClr val="FFFFFF"/>
                </a:solidFill>
              </a:rPr>
              <a:t>Kazne</a:t>
            </a:r>
          </a:p>
        </p:txBody>
      </p:sp>
    </p:spTree>
    <p:extLst>
      <p:ext uri="{BB962C8B-B14F-4D97-AF65-F5344CB8AC3E}">
        <p14:creationId xmlns:p14="http://schemas.microsoft.com/office/powerpoint/2010/main" val="32757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63336" y="4114979"/>
            <a:ext cx="6818780" cy="6444866"/>
          </a:xfrm>
          <a:prstGeom prst="ellipse">
            <a:avLst/>
          </a:prstGeom>
          <a:solidFill>
            <a:srgbClr val="262626"/>
          </a:solidFill>
          <a:ln w="174625" cmpd="thinThick">
            <a:solidFill>
              <a:srgbClr val="262626"/>
            </a:solidFill>
          </a:ln>
        </p:spPr>
        <p:txBody>
          <a:bodyPr vert="horz" lIns="182868" tIns="91434" rIns="182868" bIns="91434" rtlCol="0" anchor="ctr">
            <a:normAutofit/>
          </a:bodyPr>
          <a:lstStyle/>
          <a:p>
            <a:r>
              <a:rPr lang="hr-HR" altLang="sr-Latn-RS" sz="5200" dirty="0">
                <a:solidFill>
                  <a:srgbClr val="FFFFFF"/>
                </a:solidFill>
              </a:rPr>
              <a:t>Pravilnik videonadzora</a:t>
            </a:r>
            <a:endParaRPr lang="en-US" altLang="sr-Latn-RS" sz="5200" dirty="0">
              <a:solidFill>
                <a:srgbClr val="FFFFFF"/>
              </a:solidFill>
            </a:endParaRPr>
          </a:p>
        </p:txBody>
      </p:sp>
      <p:sp>
        <p:nvSpPr>
          <p:cNvPr id="8" name="Rectangle 7">
            <a:extLst>
              <a:ext uri="{FF2B5EF4-FFF2-40B4-BE49-F238E27FC236}">
                <a16:creationId xmlns:a16="http://schemas.microsoft.com/office/drawing/2014/main" id="{A8388C51-1FD0-4233-81F6-21B6A868EA84}"/>
              </a:ext>
            </a:extLst>
          </p:cNvPr>
          <p:cNvSpPr/>
          <p:nvPr/>
        </p:nvSpPr>
        <p:spPr>
          <a:xfrm>
            <a:off x="8486297" y="823947"/>
            <a:ext cx="15896116" cy="13026929"/>
          </a:xfrm>
          <a:prstGeom prst="rect">
            <a:avLst/>
          </a:prstGeom>
        </p:spPr>
        <p:txBody>
          <a:bodyPr wrap="square" anchor="t">
            <a:normAutofit/>
          </a:bodyPr>
          <a:lstStyle/>
          <a:p>
            <a:pPr marL="1357313" lvl="1" indent="-738188">
              <a:buFont typeface="+mj-lt"/>
              <a:buAutoNum type="arabicPeriod"/>
            </a:pPr>
            <a:r>
              <a:rPr lang="hr-HR" sz="4800" dirty="0">
                <a:latin typeface="Cambria" panose="02040503050406030204" pitchFamily="18" charset="0"/>
                <a:ea typeface="Cambria" panose="02040503050406030204" pitchFamily="18" charset="0"/>
              </a:rPr>
              <a:t>Svrha i područje pravilnika video nadzora</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Kako osiguravamo da je naš sustav postavljen i da se njime upravlja vodeći računa o privatnosti i zaštiti podataka i to sukladno Općoj uredbi o zaštiti podataka?</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Koje područje se nadzire?</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Koje osobne podatke prikupljamo i u koju svrhu?</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Koja je pravna osnova i zakonitost prikupljanja podataka?</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Tko ima dostup do informacija i kome su one dostupne?</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Kako štitimo i čuvamo podatke?</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Kako dugo čuvamo podatke?</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Na koji način informiramo javnost?</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Na koji način pojedinac može provjeriti, ispraviti ili izbrisati svoje podatke?</a:t>
            </a:r>
          </a:p>
          <a:p>
            <a:pPr marL="1357313" lvl="1" indent="-738188">
              <a:buFont typeface="+mj-lt"/>
              <a:buAutoNum type="arabicPeriod"/>
            </a:pPr>
            <a:r>
              <a:rPr lang="hr-HR" sz="4800" dirty="0">
                <a:latin typeface="Cambria" panose="02040503050406030204" pitchFamily="18" charset="0"/>
                <a:ea typeface="Cambria" panose="02040503050406030204" pitchFamily="18" charset="0"/>
              </a:rPr>
              <a:t>Pravo na prigovor</a:t>
            </a:r>
          </a:p>
        </p:txBody>
      </p:sp>
    </p:spTree>
    <p:extLst>
      <p:ext uri="{BB962C8B-B14F-4D97-AF65-F5344CB8AC3E}">
        <p14:creationId xmlns:p14="http://schemas.microsoft.com/office/powerpoint/2010/main" val="19875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6"/>
          <p:cNvSpPr txBox="1">
            <a:spLocks/>
          </p:cNvSpPr>
          <p:nvPr/>
        </p:nvSpPr>
        <p:spPr>
          <a:xfrm>
            <a:off x="16509819" y="12901514"/>
            <a:ext cx="2189605" cy="730202"/>
          </a:xfrm>
          <a:prstGeom prst="rect">
            <a:avLst/>
          </a:prstGeom>
        </p:spPr>
        <p:txBody>
          <a:bodyPr vert="horz" lIns="182868" tIns="91434" rIns="182868" bIns="9143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6944D2-A92F-A84C-A2A8-1BB20EF1D75F}" type="slidenum">
              <a:rPr lang="en-US" sz="1600">
                <a:solidFill>
                  <a:schemeClr val="bg1">
                    <a:lumMod val="85000"/>
                  </a:schemeClr>
                </a:solidFill>
                <a:latin typeface="Crosig Reg" pitchFamily="50" charset="0"/>
              </a:rPr>
              <a:pPr/>
              <a:t>44</a:t>
            </a:fld>
            <a:endParaRPr lang="en-US" sz="1600">
              <a:solidFill>
                <a:schemeClr val="bg1">
                  <a:lumMod val="85000"/>
                </a:schemeClr>
              </a:solidFill>
              <a:latin typeface="Crosig Reg" pitchFamily="50" charset="0"/>
            </a:endParaRPr>
          </a:p>
        </p:txBody>
      </p:sp>
      <p:sp>
        <p:nvSpPr>
          <p:cNvPr id="3" name="Title 1">
            <a:extLst>
              <a:ext uri="{FF2B5EF4-FFF2-40B4-BE49-F238E27FC236}">
                <a16:creationId xmlns:a16="http://schemas.microsoft.com/office/drawing/2014/main" id="{BA3C4696-B78A-45AF-B172-59EF17A1F61A}"/>
              </a:ext>
            </a:extLst>
          </p:cNvPr>
          <p:cNvSpPr txBox="1">
            <a:spLocks/>
          </p:cNvSpPr>
          <p:nvPr/>
        </p:nvSpPr>
        <p:spPr>
          <a:xfrm>
            <a:off x="2182761" y="4365522"/>
            <a:ext cx="20470762" cy="7698211"/>
          </a:xfrm>
          <a:prstGeom prst="rect">
            <a:avLst/>
          </a:prstGeom>
        </p:spPr>
        <p:txBody>
          <a:bodyPr vert="horz" lIns="0" tIns="0" rIns="0" bIns="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hr-HR" sz="16600" b="1" dirty="0">
                <a:solidFill>
                  <a:srgbClr val="002060"/>
                </a:solidFill>
                <a:latin typeface="Crosig Reg" pitchFamily="50" charset="0"/>
              </a:rPr>
              <a:t>Utjecaj Covid-19 pandemije</a:t>
            </a:r>
          </a:p>
        </p:txBody>
      </p:sp>
    </p:spTree>
    <p:extLst>
      <p:ext uri="{BB962C8B-B14F-4D97-AF65-F5344CB8AC3E}">
        <p14:creationId xmlns:p14="http://schemas.microsoft.com/office/powerpoint/2010/main" val="1557765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2" y="868592"/>
            <a:ext cx="22462298" cy="2465339"/>
          </a:xfrm>
          <a:prstGeom prst="rect">
            <a:avLst/>
          </a:prstGeom>
        </p:spPr>
        <p:txBody>
          <a:bodyPr vert="horz" lIns="182868" tIns="91434" rIns="182868" bIns="91434" rtlCol="0" anchor="b">
            <a:normAutofit lnSpcReduction="10000"/>
          </a:bodyPr>
          <a:lstStyle/>
          <a:p>
            <a:pPr>
              <a:lnSpc>
                <a:spcPct val="90000"/>
              </a:lnSpc>
              <a:spcBef>
                <a:spcPct val="0"/>
              </a:spcBef>
              <a:spcAft>
                <a:spcPts val="1200"/>
              </a:spcAft>
            </a:pPr>
            <a:r>
              <a:rPr lang="hr-HR" sz="8800" dirty="0">
                <a:solidFill>
                  <a:srgbClr val="002060"/>
                </a:solidFill>
                <a:latin typeface="+mj-lt"/>
                <a:ea typeface="+mj-ea"/>
                <a:cs typeface="+mj-cs"/>
              </a:rPr>
              <a:t>Porast </a:t>
            </a:r>
            <a:r>
              <a:rPr lang="hr-HR" sz="8800" i="1" dirty="0" err="1">
                <a:solidFill>
                  <a:srgbClr val="002060"/>
                </a:solidFill>
                <a:latin typeface="+mj-lt"/>
                <a:ea typeface="+mj-ea"/>
                <a:cs typeface="+mj-cs"/>
              </a:rPr>
              <a:t>phishing</a:t>
            </a:r>
            <a:r>
              <a:rPr lang="hr-HR" sz="8800" dirty="0">
                <a:solidFill>
                  <a:srgbClr val="002060"/>
                </a:solidFill>
                <a:latin typeface="+mj-lt"/>
                <a:ea typeface="+mj-ea"/>
                <a:cs typeface="+mj-cs"/>
              </a:rPr>
              <a:t>, </a:t>
            </a:r>
            <a:r>
              <a:rPr lang="hr-HR" sz="8800" i="1" dirty="0" err="1">
                <a:solidFill>
                  <a:srgbClr val="002060"/>
                </a:solidFill>
                <a:latin typeface="+mj-lt"/>
                <a:ea typeface="+mj-ea"/>
                <a:cs typeface="+mj-cs"/>
              </a:rPr>
              <a:t>malspam</a:t>
            </a:r>
            <a:r>
              <a:rPr lang="hr-HR" sz="8800" dirty="0">
                <a:solidFill>
                  <a:srgbClr val="002060"/>
                </a:solidFill>
                <a:latin typeface="+mj-lt"/>
                <a:ea typeface="+mj-ea"/>
                <a:cs typeface="+mj-cs"/>
              </a:rPr>
              <a:t> i </a:t>
            </a:r>
            <a:r>
              <a:rPr lang="hr-HR" sz="8800" i="1" dirty="0" err="1">
                <a:solidFill>
                  <a:srgbClr val="002060"/>
                </a:solidFill>
                <a:latin typeface="+mj-lt"/>
                <a:ea typeface="+mj-ea"/>
                <a:cs typeface="+mj-cs"/>
              </a:rPr>
              <a:t>ransomware</a:t>
            </a:r>
            <a:r>
              <a:rPr lang="hr-HR" sz="8800" i="1" dirty="0">
                <a:solidFill>
                  <a:srgbClr val="002060"/>
                </a:solidFill>
                <a:latin typeface="+mj-lt"/>
                <a:ea typeface="+mj-ea"/>
                <a:cs typeface="+mj-cs"/>
              </a:rPr>
              <a:t> </a:t>
            </a:r>
            <a:r>
              <a:rPr lang="hr-HR" sz="8800" dirty="0">
                <a:solidFill>
                  <a:srgbClr val="002060"/>
                </a:solidFill>
                <a:latin typeface="+mj-lt"/>
                <a:ea typeface="+mj-ea"/>
                <a:cs typeface="+mj-cs"/>
              </a:rPr>
              <a:t>napada</a:t>
            </a:r>
            <a:endParaRPr lang="en-US" sz="8800" dirty="0">
              <a:solidFill>
                <a:srgbClr val="002060"/>
              </a:solidFill>
              <a:latin typeface="+mj-lt"/>
              <a:ea typeface="+mj-ea"/>
              <a:cs typeface="+mj-cs"/>
            </a:endParaRPr>
          </a:p>
        </p:txBody>
      </p:sp>
      <p:sp>
        <p:nvSpPr>
          <p:cNvPr id="7" name="Rectangle 6"/>
          <p:cNvSpPr/>
          <p:nvPr/>
        </p:nvSpPr>
        <p:spPr>
          <a:xfrm>
            <a:off x="403925" y="4456633"/>
            <a:ext cx="23574561" cy="8614627"/>
          </a:xfrm>
          <a:prstGeom prst="rect">
            <a:avLst/>
          </a:prstGeom>
        </p:spPr>
        <p:txBody>
          <a:bodyPr wrap="square" anchor="t">
            <a:normAutofit fontScale="92500" lnSpcReduction="20000"/>
          </a:bodyPr>
          <a:lstStyle/>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Porast </a:t>
            </a:r>
            <a:r>
              <a:rPr lang="hr-HR" sz="5600" i="1" dirty="0" err="1">
                <a:solidFill>
                  <a:srgbClr val="1F497D">
                    <a:lumMod val="75000"/>
                  </a:srgbClr>
                </a:solidFill>
                <a:latin typeface="Crosig Sans Lt" pitchFamily="2" charset="0"/>
                <a:ea typeface="Crosig Sans Lt" pitchFamily="2" charset="0"/>
              </a:rPr>
              <a:t>phishing</a:t>
            </a:r>
            <a:r>
              <a:rPr lang="hr-HR" sz="5600" dirty="0">
                <a:solidFill>
                  <a:srgbClr val="1F497D">
                    <a:lumMod val="75000"/>
                  </a:srgbClr>
                </a:solidFill>
                <a:latin typeface="Crosig Sans Lt" pitchFamily="2" charset="0"/>
                <a:ea typeface="Crosig Sans Lt" pitchFamily="2" charset="0"/>
              </a:rPr>
              <a:t>, </a:t>
            </a:r>
            <a:r>
              <a:rPr lang="hr-HR" sz="5600" i="1" dirty="0" err="1">
                <a:solidFill>
                  <a:srgbClr val="1F497D">
                    <a:lumMod val="75000"/>
                  </a:srgbClr>
                </a:solidFill>
                <a:latin typeface="Crosig Sans Lt" pitchFamily="2" charset="0"/>
                <a:ea typeface="Crosig Sans Lt" pitchFamily="2" charset="0"/>
              </a:rPr>
              <a:t>malspam</a:t>
            </a:r>
            <a:r>
              <a:rPr lang="hr-HR" sz="5600" dirty="0">
                <a:solidFill>
                  <a:srgbClr val="1F497D">
                    <a:lumMod val="75000"/>
                  </a:srgbClr>
                </a:solidFill>
                <a:latin typeface="Crosig Sans Lt" pitchFamily="2" charset="0"/>
                <a:ea typeface="Crosig Sans Lt" pitchFamily="2" charset="0"/>
              </a:rPr>
              <a:t> (zlonamjerni </a:t>
            </a:r>
            <a:r>
              <a:rPr lang="hr-HR" sz="5600" dirty="0" err="1">
                <a:solidFill>
                  <a:srgbClr val="1F497D">
                    <a:lumMod val="75000"/>
                  </a:srgbClr>
                </a:solidFill>
                <a:latin typeface="Crosig Sans Lt" pitchFamily="2" charset="0"/>
                <a:ea typeface="Crosig Sans Lt" pitchFamily="2" charset="0"/>
              </a:rPr>
              <a:t>spam</a:t>
            </a:r>
            <a:r>
              <a:rPr lang="hr-HR" sz="5600" dirty="0">
                <a:solidFill>
                  <a:srgbClr val="1F497D">
                    <a:lumMod val="75000"/>
                  </a:srgbClr>
                </a:solidFill>
                <a:latin typeface="Crosig Sans Lt" pitchFamily="2" charset="0"/>
                <a:ea typeface="Crosig Sans Lt" pitchFamily="2" charset="0"/>
              </a:rPr>
              <a:t>) i </a:t>
            </a:r>
            <a:r>
              <a:rPr lang="hr-HR" sz="5600" i="1" dirty="0" err="1">
                <a:solidFill>
                  <a:srgbClr val="1F497D">
                    <a:lumMod val="75000"/>
                  </a:srgbClr>
                </a:solidFill>
                <a:latin typeface="Crosig Sans Lt" pitchFamily="2" charset="0"/>
                <a:ea typeface="Crosig Sans Lt" pitchFamily="2" charset="0"/>
              </a:rPr>
              <a:t>ransomware</a:t>
            </a:r>
            <a:r>
              <a:rPr lang="hr-HR" sz="5600" dirty="0">
                <a:solidFill>
                  <a:srgbClr val="1F497D">
                    <a:lumMod val="75000"/>
                  </a:srgbClr>
                </a:solidFill>
                <a:latin typeface="Crosig Sans Lt" pitchFamily="2" charset="0"/>
                <a:ea typeface="Crosig Sans Lt" pitchFamily="2" charset="0"/>
              </a:rPr>
              <a:t> napada u kojima napadači koriste COVID-19 kao mamac za predstavljanje brandova čime obmanjuje zaposlenike i kupce. </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Ovo rezultira porastom broja zaraženih osobnih računala i telefona. </a:t>
            </a:r>
          </a:p>
          <a:p>
            <a:pPr marL="914354" indent="-914354">
              <a:lnSpc>
                <a:spcPct val="120000"/>
              </a:lnSpc>
              <a:buFont typeface="Arial" panose="020B0604020202020204" pitchFamily="34" charset="0"/>
              <a:buChar char="•"/>
            </a:pPr>
            <a:r>
              <a:rPr lang="hr-HR" sz="5600" b="1" dirty="0">
                <a:solidFill>
                  <a:srgbClr val="1F497D">
                    <a:lumMod val="75000"/>
                  </a:srgbClr>
                </a:solidFill>
                <a:latin typeface="Crosig Sans Lt" pitchFamily="2" charset="0"/>
                <a:ea typeface="Crosig Sans Lt" pitchFamily="2" charset="0"/>
              </a:rPr>
              <a:t>Ne ciljaju se samo tvrtke, već i krajnji korisnici koji preuzimaju aplikacije koje se odnose na COVID-19 također su meta prevara u kojima preuzimaju </a:t>
            </a:r>
            <a:r>
              <a:rPr lang="hr-HR" sz="5600" b="1" dirty="0" err="1">
                <a:solidFill>
                  <a:srgbClr val="1F497D">
                    <a:lumMod val="75000"/>
                  </a:srgbClr>
                </a:solidFill>
                <a:latin typeface="Crosig Sans Lt" pitchFamily="2" charset="0"/>
                <a:ea typeface="Crosig Sans Lt" pitchFamily="2" charset="0"/>
              </a:rPr>
              <a:t>ransomware</a:t>
            </a:r>
            <a:r>
              <a:rPr lang="hr-HR" sz="5600" b="1" dirty="0">
                <a:solidFill>
                  <a:srgbClr val="1F497D">
                    <a:lumMod val="75000"/>
                  </a:srgbClr>
                </a:solidFill>
                <a:latin typeface="Crosig Sans Lt" pitchFamily="2" charset="0"/>
                <a:ea typeface="Crosig Sans Lt" pitchFamily="2" charset="0"/>
              </a:rPr>
              <a:t> prerušen u legitimne programe.</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Potrebno je poduzeti </a:t>
            </a:r>
            <a:r>
              <a:rPr lang="hr-HR" sz="5600" dirty="0" err="1">
                <a:solidFill>
                  <a:srgbClr val="1F497D">
                    <a:lumMod val="75000"/>
                  </a:srgbClr>
                </a:solidFill>
                <a:latin typeface="Crosig Sans Lt" pitchFamily="2" charset="0"/>
                <a:ea typeface="Crosig Sans Lt" pitchFamily="2" charset="0"/>
              </a:rPr>
              <a:t>proaktivne</a:t>
            </a:r>
            <a:r>
              <a:rPr lang="hr-HR" sz="5600" dirty="0">
                <a:solidFill>
                  <a:srgbClr val="1F497D">
                    <a:lumMod val="75000"/>
                  </a:srgbClr>
                </a:solidFill>
                <a:latin typeface="Crosig Sans Lt" pitchFamily="2" charset="0"/>
                <a:ea typeface="Crosig Sans Lt" pitchFamily="2" charset="0"/>
              </a:rPr>
              <a:t> korake podižući svijest svojih djelatnika</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Kupci trebaju biti oprezniji pogotovo kada otvaraju linkove, e-mail ili dokumente povezane s COVID-19 temom. </a:t>
            </a:r>
          </a:p>
        </p:txBody>
      </p:sp>
    </p:spTree>
    <p:extLst>
      <p:ext uri="{BB962C8B-B14F-4D97-AF65-F5344CB8AC3E}">
        <p14:creationId xmlns:p14="http://schemas.microsoft.com/office/powerpoint/2010/main" val="1703499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3" y="868592"/>
            <a:ext cx="22462296" cy="2465339"/>
          </a:xfrm>
          <a:prstGeom prst="rect">
            <a:avLst/>
          </a:prstGeom>
        </p:spPr>
        <p:txBody>
          <a:bodyPr vert="horz" lIns="182868" tIns="91434" rIns="182868" bIns="91434" rtlCol="0" anchor="b">
            <a:normAutofit/>
          </a:bodyPr>
          <a:lstStyle/>
          <a:p>
            <a:pPr>
              <a:lnSpc>
                <a:spcPct val="90000"/>
              </a:lnSpc>
              <a:spcBef>
                <a:spcPct val="0"/>
              </a:spcBef>
              <a:spcAft>
                <a:spcPts val="1200"/>
              </a:spcAft>
            </a:pPr>
            <a:r>
              <a:rPr lang="hr-HR" sz="8800" dirty="0">
                <a:solidFill>
                  <a:srgbClr val="002060"/>
                </a:solidFill>
                <a:latin typeface="+mj-lt"/>
                <a:ea typeface="+mj-ea"/>
                <a:cs typeface="+mj-cs"/>
              </a:rPr>
              <a:t>Povećani sigurnosni rizik od rada na daljinu</a:t>
            </a:r>
            <a:endParaRPr lang="en-US" sz="8800" dirty="0">
              <a:solidFill>
                <a:srgbClr val="002060"/>
              </a:solidFill>
              <a:latin typeface="+mj-lt"/>
              <a:ea typeface="+mj-ea"/>
              <a:cs typeface="+mj-cs"/>
            </a:endParaRPr>
          </a:p>
        </p:txBody>
      </p:sp>
      <p:sp>
        <p:nvSpPr>
          <p:cNvPr id="7" name="Rectangle 6"/>
          <p:cNvSpPr/>
          <p:nvPr/>
        </p:nvSpPr>
        <p:spPr>
          <a:xfrm>
            <a:off x="403925" y="4176408"/>
            <a:ext cx="23574561" cy="8614627"/>
          </a:xfrm>
          <a:prstGeom prst="rect">
            <a:avLst/>
          </a:prstGeom>
        </p:spPr>
        <p:txBody>
          <a:bodyPr wrap="square" anchor="t">
            <a:normAutofit fontScale="92500"/>
          </a:bodyPr>
          <a:lstStyle/>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S porastom broja zaposlenika koji rade od kuće (školaraca i studenata koji imaju </a:t>
            </a:r>
            <a:r>
              <a:rPr lang="hr-HR" sz="4800" dirty="0" err="1">
                <a:solidFill>
                  <a:srgbClr val="1F497D">
                    <a:lumMod val="75000"/>
                  </a:srgbClr>
                </a:solidFill>
                <a:latin typeface="Crosig Sans Lt" pitchFamily="2" charset="0"/>
                <a:ea typeface="Crosig Sans Lt" pitchFamily="2" charset="0"/>
              </a:rPr>
              <a:t>virtaulnu</a:t>
            </a:r>
            <a:r>
              <a:rPr lang="hr-HR" sz="4800" dirty="0">
                <a:solidFill>
                  <a:srgbClr val="1F497D">
                    <a:lumMod val="75000"/>
                  </a:srgbClr>
                </a:solidFill>
                <a:latin typeface="Crosig Sans Lt" pitchFamily="2" charset="0"/>
                <a:ea typeface="Crosig Sans Lt" pitchFamily="2" charset="0"/>
              </a:rPr>
              <a:t> edukaciju) virtualna privatna mreža poduzeća (VPN) postaje spas, a njihova sigurnost i dostupnost bit će glavni fokus sigurnosti.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U želji da se to postigne, postoji mogućnost pogrešne konfiguracije sigurnosti u VPN-ovima, izlaganje osjetljivih podataka na internetu i također izlaganje napadima uskraćivanja usluge (</a:t>
            </a:r>
            <a:r>
              <a:rPr lang="hr-HR" sz="4800" dirty="0" err="1">
                <a:solidFill>
                  <a:srgbClr val="1F497D">
                    <a:lumMod val="75000"/>
                  </a:srgbClr>
                </a:solidFill>
                <a:latin typeface="Crosig Sans Lt" pitchFamily="2" charset="0"/>
                <a:ea typeface="Crosig Sans Lt" pitchFamily="2" charset="0"/>
              </a:rPr>
              <a:t>DoS</a:t>
            </a:r>
            <a:r>
              <a:rPr lang="hr-HR" sz="4800" dirty="0">
                <a:solidFill>
                  <a:srgbClr val="1F497D">
                    <a:lumMod val="75000"/>
                  </a:srgbClr>
                </a:solidFill>
                <a:latin typeface="Crosig Sans Lt" pitchFamily="2" charset="0"/>
                <a:ea typeface="Crosig Sans Lt" pitchFamily="2" charset="0"/>
              </a:rPr>
              <a:t>).</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Uz to, pojedini korisnici (ili više njih istodobno) mogu koristiti osobna računala za obavljanje službenih dužnosti koje bi također mogle predstavljaju veliku količinu rizika.</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Potrebno je osigurati da su VPN usluge sigurne i pouzdane jer je izgledno da će biti puno više nadzora protiv ovih usluga.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Nadalje, zaposlenici se ne bi trebali koristiti privatnim računalima u službene svrhe.</a:t>
            </a:r>
          </a:p>
        </p:txBody>
      </p:sp>
    </p:spTree>
    <p:extLst>
      <p:ext uri="{BB962C8B-B14F-4D97-AF65-F5344CB8AC3E}">
        <p14:creationId xmlns:p14="http://schemas.microsoft.com/office/powerpoint/2010/main" val="41654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3" y="868592"/>
            <a:ext cx="22462296" cy="2465339"/>
          </a:xfrm>
          <a:prstGeom prst="rect">
            <a:avLst/>
          </a:prstGeom>
        </p:spPr>
        <p:txBody>
          <a:bodyPr vert="horz" lIns="182868" tIns="91434" rIns="182868" bIns="91434" rtlCol="0" anchor="b">
            <a:normAutofit lnSpcReduction="10000"/>
          </a:bodyPr>
          <a:lstStyle/>
          <a:p>
            <a:pPr>
              <a:lnSpc>
                <a:spcPct val="90000"/>
              </a:lnSpc>
              <a:spcBef>
                <a:spcPct val="0"/>
              </a:spcBef>
              <a:spcAft>
                <a:spcPts val="1200"/>
              </a:spcAft>
            </a:pPr>
            <a:r>
              <a:rPr lang="hr-HR" sz="8800" dirty="0">
                <a:solidFill>
                  <a:srgbClr val="002060"/>
                </a:solidFill>
                <a:latin typeface="+mj-lt"/>
                <a:ea typeface="+mj-ea"/>
                <a:cs typeface="+mj-cs"/>
              </a:rPr>
              <a:t>Potencijalna kašnjenja u otkrivanju i odgovoru na </a:t>
            </a:r>
            <a:r>
              <a:rPr lang="hr-HR" sz="8800" dirty="0" err="1">
                <a:solidFill>
                  <a:srgbClr val="002060"/>
                </a:solidFill>
              </a:rPr>
              <a:t>cyber</a:t>
            </a:r>
            <a:r>
              <a:rPr lang="hr-HR" sz="8800" dirty="0">
                <a:solidFill>
                  <a:srgbClr val="002060"/>
                </a:solidFill>
              </a:rPr>
              <a:t>-napad</a:t>
            </a:r>
          </a:p>
        </p:txBody>
      </p:sp>
      <p:sp>
        <p:nvSpPr>
          <p:cNvPr id="7" name="Rectangle 6"/>
          <p:cNvSpPr/>
          <p:nvPr/>
        </p:nvSpPr>
        <p:spPr>
          <a:xfrm>
            <a:off x="154226" y="4320342"/>
            <a:ext cx="23574561" cy="8614627"/>
          </a:xfrm>
          <a:prstGeom prst="rect">
            <a:avLst/>
          </a:prstGeom>
        </p:spPr>
        <p:txBody>
          <a:bodyPr wrap="square" anchor="t">
            <a:normAutofit lnSpcReduction="10000"/>
          </a:bodyPr>
          <a:lstStyle/>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Funkcionirati sigurnosnih timova je narušeno zbog </a:t>
            </a:r>
            <a:r>
              <a:rPr lang="hr-HR" sz="5600" dirty="0" err="1">
                <a:solidFill>
                  <a:srgbClr val="1F497D">
                    <a:lumMod val="75000"/>
                  </a:srgbClr>
                </a:solidFill>
                <a:latin typeface="Crosig Sans Lt" pitchFamily="2" charset="0"/>
                <a:ea typeface="Crosig Sans Lt" pitchFamily="2" charset="0"/>
              </a:rPr>
              <a:t>pandemije</a:t>
            </a:r>
            <a:r>
              <a:rPr lang="hr-HR" sz="5600" dirty="0">
                <a:solidFill>
                  <a:srgbClr val="1F497D">
                    <a:lumMod val="75000"/>
                  </a:srgbClr>
                </a:solidFill>
                <a:latin typeface="Crosig Sans Lt" pitchFamily="2" charset="0"/>
                <a:ea typeface="Crosig Sans Lt" pitchFamily="2" charset="0"/>
              </a:rPr>
              <a:t> COVID-19 a time se </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otežava otkrivanje zlonamjernih aktivnosti i odgovaranje na ove aktivnosti postaje još složenije.</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Ažuriranje zakrpa na sustavima također može biti izazov ako sigurnosni timovi nisu operativni.</a:t>
            </a:r>
          </a:p>
          <a:p>
            <a:pPr marL="914354" indent="-914354">
              <a:lnSpc>
                <a:spcPct val="120000"/>
              </a:lnSpc>
              <a:buFont typeface="Arial" panose="020B0604020202020204" pitchFamily="34" charset="0"/>
              <a:buChar char="•"/>
            </a:pPr>
            <a:r>
              <a:rPr lang="hr-HR" sz="5600" dirty="0">
                <a:solidFill>
                  <a:srgbClr val="1F497D">
                    <a:lumMod val="75000"/>
                  </a:srgbClr>
                </a:solidFill>
                <a:latin typeface="Crosig Sans Lt" pitchFamily="2" charset="0"/>
                <a:ea typeface="Crosig Sans Lt" pitchFamily="2" charset="0"/>
              </a:rPr>
              <a:t>Potrebno je napraviti procijeniti sigurnosne zaštite i istražiti upotrebu zajedničkog rada s vanjskim konzultanata, posebno za područja u kojima ključni faktori ljudskog rizika identificirani.</a:t>
            </a:r>
          </a:p>
        </p:txBody>
      </p:sp>
    </p:spTree>
    <p:extLst>
      <p:ext uri="{BB962C8B-B14F-4D97-AF65-F5344CB8AC3E}">
        <p14:creationId xmlns:p14="http://schemas.microsoft.com/office/powerpoint/2010/main" val="470667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3" y="868592"/>
            <a:ext cx="22462296" cy="2465339"/>
          </a:xfrm>
          <a:prstGeom prst="rect">
            <a:avLst/>
          </a:prstGeom>
        </p:spPr>
        <p:txBody>
          <a:bodyPr vert="horz" lIns="182868" tIns="91434" rIns="182868" bIns="91434" rtlCol="0" anchor="b">
            <a:normAutofit/>
          </a:bodyPr>
          <a:lstStyle/>
          <a:p>
            <a:pPr>
              <a:lnSpc>
                <a:spcPct val="90000"/>
              </a:lnSpc>
              <a:spcBef>
                <a:spcPct val="0"/>
              </a:spcBef>
              <a:spcAft>
                <a:spcPts val="1200"/>
              </a:spcAft>
            </a:pPr>
            <a:r>
              <a:rPr lang="hr-HR" sz="8800" dirty="0">
                <a:solidFill>
                  <a:srgbClr val="002060"/>
                </a:solidFill>
                <a:latin typeface="+mj-lt"/>
                <a:ea typeface="+mj-ea"/>
                <a:cs typeface="+mj-cs"/>
              </a:rPr>
              <a:t>Priljev </a:t>
            </a:r>
            <a:r>
              <a:rPr lang="hr-HR" sz="8800" dirty="0" err="1">
                <a:solidFill>
                  <a:srgbClr val="002060"/>
                </a:solidFill>
                <a:latin typeface="+mj-lt"/>
                <a:ea typeface="+mj-ea"/>
                <a:cs typeface="+mj-cs"/>
              </a:rPr>
              <a:t>cyber</a:t>
            </a:r>
            <a:r>
              <a:rPr lang="hr-HR" sz="8800" dirty="0">
                <a:solidFill>
                  <a:srgbClr val="002060"/>
                </a:solidFill>
                <a:latin typeface="+mj-lt"/>
                <a:ea typeface="+mj-ea"/>
                <a:cs typeface="+mj-cs"/>
              </a:rPr>
              <a:t> kriminalaca</a:t>
            </a:r>
            <a:endParaRPr lang="hr-HR" sz="8800" dirty="0">
              <a:solidFill>
                <a:srgbClr val="002060"/>
              </a:solidFill>
            </a:endParaRPr>
          </a:p>
        </p:txBody>
      </p:sp>
      <p:sp>
        <p:nvSpPr>
          <p:cNvPr id="7" name="Rectangle 6"/>
          <p:cNvSpPr/>
          <p:nvPr/>
        </p:nvSpPr>
        <p:spPr>
          <a:xfrm>
            <a:off x="154226" y="4349839"/>
            <a:ext cx="23574561" cy="8614627"/>
          </a:xfrm>
          <a:prstGeom prst="rect">
            <a:avLst/>
          </a:prstGeom>
        </p:spPr>
        <p:txBody>
          <a:bodyPr wrap="square" anchor="t">
            <a:normAutofit lnSpcReduction="10000"/>
          </a:bodyPr>
          <a:lstStyle/>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Globalno, tvrtke smanjuju svoju radnu snagu kako bi se nosile s učincima COVID-19.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Neki ljudi su također izgubili sredstva za život zbog različitih ograničenja kretanja od strane vlada širom Europske unije i svijeta.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Ovaj potez je potaknuo rast </a:t>
            </a:r>
            <a:r>
              <a:rPr lang="hr-HR" sz="4800" dirty="0" err="1">
                <a:solidFill>
                  <a:srgbClr val="1F497D">
                    <a:lumMod val="75000"/>
                  </a:srgbClr>
                </a:solidFill>
                <a:latin typeface="Crosig Sans Lt" pitchFamily="2" charset="0"/>
                <a:ea typeface="Crosig Sans Lt" pitchFamily="2" charset="0"/>
              </a:rPr>
              <a:t>cyber</a:t>
            </a:r>
            <a:r>
              <a:rPr lang="hr-HR" sz="4800" dirty="0">
                <a:solidFill>
                  <a:srgbClr val="1F497D">
                    <a:lumMod val="75000"/>
                  </a:srgbClr>
                </a:solidFill>
                <a:latin typeface="Crosig Sans Lt" pitchFamily="2" charset="0"/>
                <a:ea typeface="Crosig Sans Lt" pitchFamily="2" charset="0"/>
              </a:rPr>
              <a:t> kriminalaca kao nezaposlenih s pristupom internetu koji su izgubili posao zbog posljedica COVID-19 i na ovaj način vide priliku za život od </a:t>
            </a:r>
            <a:r>
              <a:rPr lang="hr-HR" sz="4800" dirty="0" err="1">
                <a:solidFill>
                  <a:srgbClr val="1F497D">
                    <a:lumMod val="75000"/>
                  </a:srgbClr>
                </a:solidFill>
                <a:latin typeface="Crosig Sans Lt" pitchFamily="2" charset="0"/>
                <a:ea typeface="Crosig Sans Lt" pitchFamily="2" charset="0"/>
              </a:rPr>
              <a:t>pandemije</a:t>
            </a:r>
            <a:r>
              <a:rPr lang="hr-HR" sz="4800" dirty="0">
                <a:solidFill>
                  <a:srgbClr val="1F497D">
                    <a:lumMod val="75000"/>
                  </a:srgbClr>
                </a:solidFill>
                <a:latin typeface="Crosig Sans Lt" pitchFamily="2" charset="0"/>
                <a:ea typeface="Crosig Sans Lt" pitchFamily="2" charset="0"/>
              </a:rPr>
              <a:t>.</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Organizacije koje razmišljaju o otpuštanju trebaju provoditi pravilne planove izlaska.</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Također, potrebno je poticati sve koji su izgubili posao ili ne mogu raditi zbog izolacije na razmatranje uzimanja tog razdoblja za učenje novih profitabilnih vještina i pohađanje internet tečajeva.</a:t>
            </a:r>
          </a:p>
        </p:txBody>
      </p:sp>
    </p:spTree>
    <p:extLst>
      <p:ext uri="{BB962C8B-B14F-4D97-AF65-F5344CB8AC3E}">
        <p14:creationId xmlns:p14="http://schemas.microsoft.com/office/powerpoint/2010/main" val="1099706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3" y="868592"/>
            <a:ext cx="22462296" cy="2465339"/>
          </a:xfrm>
          <a:prstGeom prst="rect">
            <a:avLst/>
          </a:prstGeom>
        </p:spPr>
        <p:txBody>
          <a:bodyPr vert="horz" lIns="182868" tIns="91434" rIns="182868" bIns="91434" rtlCol="0" anchor="b">
            <a:normAutofit/>
          </a:bodyPr>
          <a:lstStyle/>
          <a:p>
            <a:pPr>
              <a:lnSpc>
                <a:spcPct val="90000"/>
              </a:lnSpc>
              <a:spcBef>
                <a:spcPct val="0"/>
              </a:spcBef>
              <a:spcAft>
                <a:spcPts val="1200"/>
              </a:spcAft>
            </a:pPr>
            <a:r>
              <a:rPr lang="hr-HR" sz="8800" dirty="0">
                <a:solidFill>
                  <a:srgbClr val="002060"/>
                </a:solidFill>
                <a:latin typeface="+mj-lt"/>
                <a:ea typeface="+mj-ea"/>
                <a:cs typeface="+mj-cs"/>
              </a:rPr>
              <a:t>Ažuriranje BCP planova</a:t>
            </a:r>
            <a:endParaRPr lang="hr-HR" sz="8800" dirty="0">
              <a:solidFill>
                <a:srgbClr val="002060"/>
              </a:solidFill>
            </a:endParaRPr>
          </a:p>
        </p:txBody>
      </p:sp>
      <p:sp>
        <p:nvSpPr>
          <p:cNvPr id="7" name="Rectangle 6"/>
          <p:cNvSpPr/>
          <p:nvPr/>
        </p:nvSpPr>
        <p:spPr>
          <a:xfrm>
            <a:off x="154226" y="4836542"/>
            <a:ext cx="23574561" cy="8614627"/>
          </a:xfrm>
          <a:prstGeom prst="rect">
            <a:avLst/>
          </a:prstGeom>
        </p:spPr>
        <p:txBody>
          <a:bodyPr wrap="square" anchor="t">
            <a:normAutofit/>
          </a:bodyPr>
          <a:lstStyle/>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Mnoge organizacije imaju planove nastavka poslovanja (BCP), ali je evidentno da utjecaj globalne </a:t>
            </a:r>
            <a:r>
              <a:rPr lang="hr-HR" sz="4800" dirty="0" err="1">
                <a:solidFill>
                  <a:srgbClr val="1F497D">
                    <a:lumMod val="75000"/>
                  </a:srgbClr>
                </a:solidFill>
                <a:latin typeface="Crosig Sans Lt" pitchFamily="2" charset="0"/>
                <a:ea typeface="Crosig Sans Lt" pitchFamily="2" charset="0"/>
              </a:rPr>
              <a:t>pandemije</a:t>
            </a:r>
            <a:r>
              <a:rPr lang="hr-HR" sz="4800" dirty="0">
                <a:solidFill>
                  <a:srgbClr val="1F497D">
                    <a:lumMod val="75000"/>
                  </a:srgbClr>
                </a:solidFill>
                <a:latin typeface="Crosig Sans Lt" pitchFamily="2" charset="0"/>
                <a:ea typeface="Crosig Sans Lt" pitchFamily="2" charset="0"/>
              </a:rPr>
              <a:t> COVID-19 u njima nije razmatran.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S povećanim utjecajem COVID-19, organizacije trebaju ažurirati postojeće BCP i planove odgovora na incidente posebno za slučaj </a:t>
            </a:r>
            <a:r>
              <a:rPr lang="hr-HR" sz="4800" dirty="0" err="1">
                <a:solidFill>
                  <a:srgbClr val="1F497D">
                    <a:lumMod val="75000"/>
                  </a:srgbClr>
                </a:solidFill>
                <a:latin typeface="Crosig Sans Lt" pitchFamily="2" charset="0"/>
                <a:ea typeface="Crosig Sans Lt" pitchFamily="2" charset="0"/>
              </a:rPr>
              <a:t>pandemije</a:t>
            </a:r>
            <a:r>
              <a:rPr lang="hr-HR" sz="4800" dirty="0">
                <a:solidFill>
                  <a:srgbClr val="1F497D">
                    <a:lumMod val="75000"/>
                  </a:srgbClr>
                </a:solidFill>
                <a:latin typeface="Crosig Sans Lt" pitchFamily="2" charset="0"/>
                <a:ea typeface="Crosig Sans Lt" pitchFamily="2" charset="0"/>
              </a:rPr>
              <a:t> koje pogađaju mnoge zemlje i kritične elemente opskrbnih lanaca istovremeno.</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Treba napraviti reviziju procjene rizika na kritični procesi za prepoznavanje različitih mogućnosti u sustavu Windows i osigurati da se ti procesi i dalje mogu odvijati na prihvatljivoj razini</a:t>
            </a:r>
          </a:p>
        </p:txBody>
      </p:sp>
    </p:spTree>
    <p:extLst>
      <p:ext uri="{BB962C8B-B14F-4D97-AF65-F5344CB8AC3E}">
        <p14:creationId xmlns:p14="http://schemas.microsoft.com/office/powerpoint/2010/main" val="364466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descr="Accent squares:  white open shape, shaded green block, and white block with text placeholder.">
            <a:extLst>
              <a:ext uri="{FF2B5EF4-FFF2-40B4-BE49-F238E27FC236}">
                <a16:creationId xmlns:a16="http://schemas.microsoft.com/office/drawing/2014/main" id="{1101DF86-6B00-49D3-9EFB-456055F79899}"/>
              </a:ext>
            </a:extLst>
          </p:cNvPr>
          <p:cNvGrpSpPr/>
          <p:nvPr/>
        </p:nvGrpSpPr>
        <p:grpSpPr>
          <a:xfrm flipH="1" flipV="1">
            <a:off x="-1" y="444"/>
            <a:ext cx="12719350" cy="13715109"/>
            <a:chOff x="820814" y="1088572"/>
            <a:chExt cx="5339314" cy="5088391"/>
          </a:xfrm>
        </p:grpSpPr>
        <p:sp>
          <p:nvSpPr>
            <p:cNvPr id="13" name="Rectangle 12">
              <a:extLst>
                <a:ext uri="{FF2B5EF4-FFF2-40B4-BE49-F238E27FC236}">
                  <a16:creationId xmlns:a16="http://schemas.microsoft.com/office/drawing/2014/main" id="{551A06BE-4DC9-42C3-9272-4EF3E833D5F5}"/>
                </a:ext>
              </a:extLst>
            </p:cNvPr>
            <p:cNvSpPr/>
            <p:nvPr/>
          </p:nvSpPr>
          <p:spPr>
            <a:xfrm>
              <a:off x="1588129" y="2039615"/>
              <a:ext cx="4571999" cy="4137348"/>
            </a:xfrm>
            <a:prstGeom prst="rect">
              <a:avLst/>
            </a:prstGeom>
            <a:gradFill>
              <a:gsLst>
                <a:gs pos="0">
                  <a:srgbClr val="185B85"/>
                </a:gs>
                <a:gs pos="100000">
                  <a:srgbClr val="E1FDFD"/>
                </a:gs>
                <a:gs pos="50000">
                  <a:srgbClr val="A0DBF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pic>
          <p:nvPicPr>
            <p:cNvPr id="14" name="Graphic 17" descr="Open white accent square">
              <a:extLst>
                <a:ext uri="{FF2B5EF4-FFF2-40B4-BE49-F238E27FC236}">
                  <a16:creationId xmlns:a16="http://schemas.microsoft.com/office/drawing/2014/main" id="{42A4A83C-0C6B-4A7C-B582-33988B027F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5" name="Rectangle 14">
              <a:extLst>
                <a:ext uri="{FF2B5EF4-FFF2-40B4-BE49-F238E27FC236}">
                  <a16:creationId xmlns:a16="http://schemas.microsoft.com/office/drawing/2014/main" id="{6568F216-4DE5-421A-A222-041B654BB87E}"/>
                </a:ext>
              </a:extLst>
            </p:cNvPr>
            <p:cNvSpPr/>
            <p:nvPr/>
          </p:nvSpPr>
          <p:spPr>
            <a:xfrm>
              <a:off x="820814" y="1485538"/>
              <a:ext cx="4571999" cy="3817836"/>
            </a:xfrm>
            <a:prstGeom prst="rect">
              <a:avLst/>
            </a:prstGeom>
            <a:solidFill>
              <a:srgbClr val="185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gr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2312688" y="4015699"/>
            <a:ext cx="10406660" cy="8629882"/>
          </a:xfrm>
        </p:spPr>
        <p:txBody>
          <a:bodyPr>
            <a:normAutofit lnSpcReduction="10000"/>
          </a:bodyPr>
          <a:lstStyle/>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Sigurnost aplikacija </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Kontrola pristupa </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Nastavak poslovanja i planiranje oporavka od katastrofe</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Kriptografija</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Sigurnost operacija</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Fizička sigurnost</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Telekomunikacije i mrežna sigurnost</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Informacijska sigurnost i upravljanje rizicima</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Pravo, regulativa, usklađenost i istrage</a:t>
            </a:r>
          </a:p>
          <a:p>
            <a:pPr marL="428605" indent="-428605">
              <a:buFont typeface="Arial" panose="020B0604020202020204" pitchFamily="34" charset="0"/>
              <a:buChar char="•"/>
            </a:pPr>
            <a:r>
              <a:rPr lang="hr-HR" sz="3600" b="1" dirty="0">
                <a:solidFill>
                  <a:srgbClr val="E1FDFD"/>
                </a:solidFill>
                <a:latin typeface="White Rabbit" panose="00000009000000000000" pitchFamily="50" charset="0"/>
                <a:cs typeface="White Rabbit" panose="00000009000000000000" pitchFamily="50" charset="0"/>
              </a:rPr>
              <a:t>Sigurnosna arhitektura i dizajn</a:t>
            </a:r>
            <a:endParaRPr lang="en-US" sz="3600" b="1" dirty="0">
              <a:solidFill>
                <a:srgbClr val="E1FDFD"/>
              </a:solidFill>
              <a:latin typeface="White Rabbit" panose="00000009000000000000" pitchFamily="50" charset="0"/>
              <a:cs typeface="White Rabbit" panose="00000009000000000000" pitchFamily="50" charset="0"/>
            </a:endParaRPr>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2312689" y="2508908"/>
            <a:ext cx="9878517" cy="1440712"/>
          </a:xfrm>
        </p:spPr>
        <p:txBody>
          <a:bodyPr>
            <a:normAutofit/>
          </a:bodyPr>
          <a:lstStyle/>
          <a:p>
            <a:r>
              <a:rPr lang="hr-HR" sz="4800" dirty="0">
                <a:solidFill>
                  <a:srgbClr val="E1FDFD"/>
                </a:solidFill>
                <a:latin typeface="Teko SemiBold" panose="02000000000000000000" pitchFamily="50" charset="0"/>
                <a:cs typeface="Teko SemiBold" panose="02000000000000000000" pitchFamily="50" charset="0"/>
              </a:rPr>
              <a:t>PODRUČJA INFORMACIJSKE SIGURNOSTI</a:t>
            </a:r>
            <a:endParaRPr lang="en-US" sz="4200" dirty="0">
              <a:solidFill>
                <a:srgbClr val="E1FDFD"/>
              </a:solidFill>
              <a:latin typeface="Teko SemiBold" panose="02000000000000000000" pitchFamily="50" charset="0"/>
              <a:cs typeface="Teko SemiBold" panose="02000000000000000000" pitchFamily="50" charset="0"/>
            </a:endParaRPr>
          </a:p>
        </p:txBody>
      </p:sp>
    </p:spTree>
    <p:extLst>
      <p:ext uri="{BB962C8B-B14F-4D97-AF65-F5344CB8AC3E}">
        <p14:creationId xmlns:p14="http://schemas.microsoft.com/office/powerpoint/2010/main" val="900487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920113" y="868592"/>
            <a:ext cx="22462296" cy="2465339"/>
          </a:xfrm>
          <a:prstGeom prst="rect">
            <a:avLst/>
          </a:prstGeom>
        </p:spPr>
        <p:txBody>
          <a:bodyPr vert="horz" lIns="182868" tIns="91434" rIns="182868" bIns="91434" rtlCol="0" anchor="b">
            <a:normAutofit/>
          </a:bodyPr>
          <a:lstStyle/>
          <a:p>
            <a:pPr>
              <a:lnSpc>
                <a:spcPct val="90000"/>
              </a:lnSpc>
              <a:spcBef>
                <a:spcPct val="0"/>
              </a:spcBef>
              <a:spcAft>
                <a:spcPts val="1200"/>
              </a:spcAft>
            </a:pPr>
            <a:r>
              <a:rPr lang="hr-HR" sz="8800" dirty="0" err="1">
                <a:solidFill>
                  <a:srgbClr val="002060"/>
                </a:solidFill>
              </a:rPr>
              <a:t>Cyber</a:t>
            </a:r>
            <a:r>
              <a:rPr lang="hr-HR" sz="8800" dirty="0">
                <a:solidFill>
                  <a:srgbClr val="002060"/>
                </a:solidFill>
              </a:rPr>
              <a:t> sigurnost </a:t>
            </a:r>
            <a:r>
              <a:rPr lang="hr-HR" sz="8800" dirty="0">
                <a:solidFill>
                  <a:srgbClr val="002060"/>
                </a:solidFill>
                <a:latin typeface="+mj-lt"/>
                <a:ea typeface="+mj-ea"/>
                <a:cs typeface="+mj-cs"/>
              </a:rPr>
              <a:t>nakon COVID-19</a:t>
            </a:r>
          </a:p>
        </p:txBody>
      </p:sp>
      <p:sp>
        <p:nvSpPr>
          <p:cNvPr id="7" name="Rectangle 6"/>
          <p:cNvSpPr/>
          <p:nvPr/>
        </p:nvSpPr>
        <p:spPr>
          <a:xfrm>
            <a:off x="154226" y="4836542"/>
            <a:ext cx="23574561" cy="8614627"/>
          </a:xfrm>
          <a:prstGeom prst="rect">
            <a:avLst/>
          </a:prstGeom>
        </p:spPr>
        <p:txBody>
          <a:bodyPr wrap="square" anchor="t">
            <a:normAutofit/>
          </a:bodyPr>
          <a:lstStyle/>
          <a:p>
            <a:pPr marL="914354" indent="-914354">
              <a:lnSpc>
                <a:spcPct val="120000"/>
              </a:lnSpc>
              <a:buFont typeface="Arial" panose="020B0604020202020204" pitchFamily="34" charset="0"/>
              <a:buChar char="•"/>
            </a:pPr>
            <a:r>
              <a:rPr lang="hr-HR" sz="4800" dirty="0" err="1">
                <a:solidFill>
                  <a:srgbClr val="1F497D">
                    <a:lumMod val="75000"/>
                  </a:srgbClr>
                </a:solidFill>
                <a:latin typeface="Crosig Sans Lt" pitchFamily="2" charset="0"/>
                <a:ea typeface="Crosig Sans Lt" pitchFamily="2" charset="0"/>
              </a:rPr>
              <a:t>Pandemija</a:t>
            </a:r>
            <a:r>
              <a:rPr lang="hr-HR" sz="4800" dirty="0">
                <a:solidFill>
                  <a:srgbClr val="1F497D">
                    <a:lumMod val="75000"/>
                  </a:srgbClr>
                </a:solidFill>
                <a:latin typeface="Crosig Sans Lt" pitchFamily="2" charset="0"/>
                <a:ea typeface="Crosig Sans Lt" pitchFamily="2" charset="0"/>
              </a:rPr>
              <a:t> COVID-19 izazvala je veliko opterećenje na globalno gospodarstvo a stručnjaci predviđaju  recesiju kao dio posljedica </a:t>
            </a:r>
            <a:r>
              <a:rPr lang="hr-HR" sz="4800" dirty="0" err="1">
                <a:solidFill>
                  <a:srgbClr val="1F497D">
                    <a:lumMod val="75000"/>
                  </a:srgbClr>
                </a:solidFill>
                <a:latin typeface="Crosig Sans Lt" pitchFamily="2" charset="0"/>
                <a:ea typeface="Crosig Sans Lt" pitchFamily="2" charset="0"/>
              </a:rPr>
              <a:t>pandemije</a:t>
            </a:r>
            <a:r>
              <a:rPr lang="hr-HR" sz="4800" dirty="0">
                <a:solidFill>
                  <a:srgbClr val="1F497D">
                    <a:lumMod val="75000"/>
                  </a:srgbClr>
                </a:solidFill>
                <a:latin typeface="Crosig Sans Lt" pitchFamily="2" charset="0"/>
                <a:ea typeface="Crosig Sans Lt" pitchFamily="2" charset="0"/>
              </a:rPr>
              <a:t>.</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Post COVID-19 strategija može uključit smanjenje poslovnih linija koje se ne smatraju kritičnim što može uključivati ​​ operacije </a:t>
            </a:r>
            <a:r>
              <a:rPr lang="hr-HR" sz="4800" dirty="0" err="1">
                <a:solidFill>
                  <a:srgbClr val="1F497D">
                    <a:lumMod val="75000"/>
                  </a:srgbClr>
                </a:solidFill>
                <a:latin typeface="Crosig Sans Lt" pitchFamily="2" charset="0"/>
                <a:ea typeface="Crosig Sans Lt" pitchFamily="2" charset="0"/>
              </a:rPr>
              <a:t>cyber</a:t>
            </a:r>
            <a:r>
              <a:rPr lang="hr-HR" sz="4800" dirty="0">
                <a:solidFill>
                  <a:srgbClr val="1F497D">
                    <a:lumMod val="75000"/>
                  </a:srgbClr>
                </a:solidFill>
                <a:latin typeface="Crosig Sans Lt" pitchFamily="2" charset="0"/>
                <a:ea typeface="Crosig Sans Lt" pitchFamily="2" charset="0"/>
              </a:rPr>
              <a:t> sigurnosne. </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Ovaj kratkoročni plan mogao bi se pokazalo kao „ubijanje krave zbog šnicle„ na duge staze jer to može dodatno povećati utjecaj napada.</a:t>
            </a:r>
          </a:p>
          <a:p>
            <a:pPr marL="914354" indent="-914354">
              <a:lnSpc>
                <a:spcPct val="120000"/>
              </a:lnSpc>
              <a:buFont typeface="Arial" panose="020B0604020202020204" pitchFamily="34" charset="0"/>
              <a:buChar char="•"/>
            </a:pPr>
            <a:r>
              <a:rPr lang="hr-HR" sz="4800" dirty="0">
                <a:solidFill>
                  <a:srgbClr val="1F497D">
                    <a:lumMod val="75000"/>
                  </a:srgbClr>
                </a:solidFill>
                <a:latin typeface="Crosig Sans Lt" pitchFamily="2" charset="0"/>
                <a:ea typeface="Crosig Sans Lt" pitchFamily="2" charset="0"/>
              </a:rPr>
              <a:t>Savjet je ažuriranje BCP i politika / praksi rada na daljinu radeći uz određivanje prioriteta </a:t>
            </a:r>
            <a:r>
              <a:rPr lang="hr-HR" sz="4800" dirty="0" err="1">
                <a:solidFill>
                  <a:srgbClr val="1F497D">
                    <a:lumMod val="75000"/>
                  </a:srgbClr>
                </a:solidFill>
                <a:latin typeface="Crosig Sans Lt" pitchFamily="2" charset="0"/>
                <a:ea typeface="Crosig Sans Lt" pitchFamily="2" charset="0"/>
              </a:rPr>
              <a:t>kibernetičke</a:t>
            </a:r>
            <a:r>
              <a:rPr lang="hr-HR" sz="4800" dirty="0">
                <a:solidFill>
                  <a:srgbClr val="1F497D">
                    <a:lumMod val="75000"/>
                  </a:srgbClr>
                </a:solidFill>
                <a:latin typeface="Crosig Sans Lt" pitchFamily="2" charset="0"/>
                <a:ea typeface="Crosig Sans Lt" pitchFamily="2" charset="0"/>
              </a:rPr>
              <a:t> sigurnosti nakon COVID-19 </a:t>
            </a:r>
            <a:r>
              <a:rPr lang="hr-HR" sz="4800" dirty="0" err="1">
                <a:solidFill>
                  <a:srgbClr val="1F497D">
                    <a:lumMod val="75000"/>
                  </a:srgbClr>
                </a:solidFill>
                <a:latin typeface="Crosig Sans Lt" pitchFamily="2" charset="0"/>
                <a:ea typeface="Crosig Sans Lt" pitchFamily="2" charset="0"/>
              </a:rPr>
              <a:t>pandemije</a:t>
            </a:r>
            <a:r>
              <a:rPr lang="hr-HR" sz="4800" dirty="0">
                <a:solidFill>
                  <a:srgbClr val="1F497D">
                    <a:lumMod val="75000"/>
                  </a:srgbClr>
                </a:solidFill>
                <a:latin typeface="Crosig Sans Lt" pitchFamily="2" charset="0"/>
                <a:ea typeface="Crosig Sans Lt" pitchFamily="2" charset="0"/>
              </a:rPr>
              <a:t>.</a:t>
            </a:r>
          </a:p>
        </p:txBody>
      </p:sp>
    </p:spTree>
    <p:extLst>
      <p:ext uri="{BB962C8B-B14F-4D97-AF65-F5344CB8AC3E}">
        <p14:creationId xmlns:p14="http://schemas.microsoft.com/office/powerpoint/2010/main" val="3222785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6"/>
          <p:cNvSpPr txBox="1">
            <a:spLocks/>
          </p:cNvSpPr>
          <p:nvPr/>
        </p:nvSpPr>
        <p:spPr>
          <a:xfrm>
            <a:off x="16509819" y="12901514"/>
            <a:ext cx="2189605" cy="730202"/>
          </a:xfrm>
          <a:prstGeom prst="rect">
            <a:avLst/>
          </a:prstGeom>
        </p:spPr>
        <p:txBody>
          <a:bodyPr vert="horz" lIns="182868" tIns="91434" rIns="182868" bIns="9143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6944D2-A92F-A84C-A2A8-1BB20EF1D75F}" type="slidenum">
              <a:rPr lang="en-US" sz="1600">
                <a:solidFill>
                  <a:schemeClr val="bg1">
                    <a:lumMod val="85000"/>
                  </a:schemeClr>
                </a:solidFill>
                <a:latin typeface="Crosig Reg" pitchFamily="50" charset="0"/>
              </a:rPr>
              <a:pPr/>
              <a:t>51</a:t>
            </a:fld>
            <a:endParaRPr lang="en-US" sz="1600">
              <a:solidFill>
                <a:schemeClr val="bg1">
                  <a:lumMod val="85000"/>
                </a:schemeClr>
              </a:solidFill>
              <a:latin typeface="Crosig Reg" pitchFamily="50" charset="0"/>
            </a:endParaRPr>
          </a:p>
        </p:txBody>
      </p:sp>
      <p:sp>
        <p:nvSpPr>
          <p:cNvPr id="3" name="Title 1">
            <a:extLst>
              <a:ext uri="{FF2B5EF4-FFF2-40B4-BE49-F238E27FC236}">
                <a16:creationId xmlns:a16="http://schemas.microsoft.com/office/drawing/2014/main" id="{BA3C4696-B78A-45AF-B172-59EF17A1F61A}"/>
              </a:ext>
            </a:extLst>
          </p:cNvPr>
          <p:cNvSpPr txBox="1">
            <a:spLocks/>
          </p:cNvSpPr>
          <p:nvPr/>
        </p:nvSpPr>
        <p:spPr>
          <a:xfrm>
            <a:off x="2182761" y="4365522"/>
            <a:ext cx="20470762" cy="7698211"/>
          </a:xfrm>
          <a:prstGeom prst="rect">
            <a:avLst/>
          </a:prstGeom>
        </p:spPr>
        <p:txBody>
          <a:bodyPr vert="horz" lIns="0" tIns="0" rIns="0" bIns="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hr-HR" sz="16600" b="1" dirty="0" err="1">
                <a:solidFill>
                  <a:srgbClr val="002060"/>
                </a:solidFill>
                <a:latin typeface="Crosig Reg" pitchFamily="50" charset="0"/>
              </a:rPr>
              <a:t>Cyber</a:t>
            </a:r>
            <a:r>
              <a:rPr lang="hr-HR" sz="16600" b="1" dirty="0">
                <a:solidFill>
                  <a:srgbClr val="002060"/>
                </a:solidFill>
                <a:latin typeface="Crosig Reg" pitchFamily="50" charset="0"/>
              </a:rPr>
              <a:t> prijetnje</a:t>
            </a:r>
          </a:p>
        </p:txBody>
      </p:sp>
    </p:spTree>
    <p:extLst>
      <p:ext uri="{BB962C8B-B14F-4D97-AF65-F5344CB8AC3E}">
        <p14:creationId xmlns:p14="http://schemas.microsoft.com/office/powerpoint/2010/main" val="2768947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Osobni podaci klijenata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269081" y="298613"/>
            <a:ext cx="15657997" cy="1294324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lnSpcReduction="10000"/>
          </a:bodyPr>
          <a:lstStyle/>
          <a:p>
            <a:pPr marL="571471" indent="-571471" fontAlgn="base">
              <a:lnSpc>
                <a:spcPct val="120000"/>
              </a:lnSpc>
              <a:spcBef>
                <a:spcPct val="0"/>
              </a:spcBef>
              <a:buFont typeface="Arial" panose="020B0604020202020204" pitchFamily="34" charset="0"/>
              <a:buChar char="•"/>
            </a:pPr>
            <a:r>
              <a:rPr lang="hr-HR" altLang="sr-Latn-RS" sz="4000" dirty="0"/>
              <a:t>Izazovom prikupljanja i rukovanja podacima klijenata (i potencijalnih) zbog same količine podataka i činjenice da su pohranjene informacije često izuzetno osjetljive i osobne prirode.</a:t>
            </a:r>
          </a:p>
          <a:p>
            <a:pPr marL="571471" indent="-571471" fontAlgn="base">
              <a:lnSpc>
                <a:spcPct val="120000"/>
              </a:lnSpc>
              <a:spcBef>
                <a:spcPct val="0"/>
              </a:spcBef>
              <a:buFont typeface="Arial" panose="020B0604020202020204" pitchFamily="34" charset="0"/>
              <a:buChar char="•"/>
            </a:pPr>
            <a:r>
              <a:rPr lang="hr-HR" altLang="sr-Latn-RS" sz="4000" dirty="0"/>
              <a:t>Stoga su posljedice povrede podataka vrlo teške, a podatke čini i vrlo atraktivnom metom za lopove. </a:t>
            </a:r>
          </a:p>
          <a:p>
            <a:pPr marL="571471" indent="-571471" fontAlgn="base">
              <a:lnSpc>
                <a:spcPct val="120000"/>
              </a:lnSpc>
              <a:spcBef>
                <a:spcPct val="0"/>
              </a:spcBef>
              <a:buFont typeface="Arial" panose="020B0604020202020204" pitchFamily="34" charset="0"/>
              <a:buChar char="•"/>
            </a:pPr>
            <a:r>
              <a:rPr lang="hr-HR" altLang="sr-Latn-RS" sz="4000" dirty="0"/>
              <a:t>Stoga je potrebna velika doza opreza prilikom provođenja procjene rizika na vlastitim sigurnosnim sustavima.</a:t>
            </a:r>
          </a:p>
          <a:p>
            <a:pPr marL="571471" indent="-571471" fontAlgn="base">
              <a:lnSpc>
                <a:spcPct val="120000"/>
              </a:lnSpc>
              <a:spcBef>
                <a:spcPct val="0"/>
              </a:spcBef>
              <a:buFont typeface="Arial" panose="020B0604020202020204" pitchFamily="34" charset="0"/>
              <a:buChar char="•"/>
            </a:pPr>
            <a:r>
              <a:rPr lang="hr-HR" altLang="sr-Latn-RS" sz="4000" dirty="0"/>
              <a:t>Sigurnost se svodi na dizajniranje i učinkovitu primjenu robusnih sustava kako bi se smanjila površina napada. </a:t>
            </a:r>
          </a:p>
          <a:p>
            <a:pPr marL="571471" indent="-571471" fontAlgn="base">
              <a:lnSpc>
                <a:spcPct val="120000"/>
              </a:lnSpc>
              <a:spcBef>
                <a:spcPct val="0"/>
              </a:spcBef>
              <a:buFont typeface="Arial" panose="020B0604020202020204" pitchFamily="34" charset="0"/>
              <a:buChar char="•"/>
            </a:pPr>
            <a:r>
              <a:rPr lang="hr-HR" altLang="sr-Latn-RS" sz="4000" dirty="0"/>
              <a:t>To uključuje strogo ograničavanje pristupa zaposlenika osjetljivim zapisima i primjenu robusnih sigurnosnih mjera poput biometrijske </a:t>
            </a:r>
            <a:r>
              <a:rPr lang="hr-HR" altLang="sr-Latn-RS" sz="4000" dirty="0" err="1"/>
              <a:t>dvofaktorske</a:t>
            </a:r>
            <a:r>
              <a:rPr lang="hr-HR" altLang="sr-Latn-RS" sz="4000" dirty="0"/>
              <a:t> provjere autentičnosti za osoblje ovlašteno za pristup osjetljivim zapisima.</a:t>
            </a:r>
          </a:p>
          <a:p>
            <a:pPr marL="571471" indent="-571471" fontAlgn="base">
              <a:lnSpc>
                <a:spcPct val="120000"/>
              </a:lnSpc>
              <a:spcBef>
                <a:spcPct val="0"/>
              </a:spcBef>
              <a:buFont typeface="Arial" panose="020B0604020202020204" pitchFamily="34" charset="0"/>
              <a:buChar char="•"/>
            </a:pPr>
            <a:r>
              <a:rPr lang="hr-HR" altLang="sr-Latn-RS" sz="4000" dirty="0"/>
              <a:t>Također uključuje postavljanje temeljitog sustava revizije za praćenje datoteka kojima se pristupa i koji temeljito istražuje sve otkrivene anomalije ili kršenja. </a:t>
            </a:r>
          </a:p>
          <a:p>
            <a:pPr marL="571471" indent="-571471" fontAlgn="base">
              <a:lnSpc>
                <a:spcPct val="120000"/>
              </a:lnSpc>
              <a:spcBef>
                <a:spcPct val="0"/>
              </a:spcBef>
              <a:buFont typeface="Arial" panose="020B0604020202020204" pitchFamily="34" charset="0"/>
              <a:buChar char="•"/>
            </a:pPr>
            <a:r>
              <a:rPr lang="hr-HR" altLang="sr-Latn-RS" sz="4000" dirty="0"/>
              <a:t>Kad se otkrije da su zaposlenici prekršili sigurnosne protokole, moraju se provesti značajne sankcije kako bi se osiguralo da se protokoli pravilno slijede.</a:t>
            </a:r>
          </a:p>
        </p:txBody>
      </p:sp>
    </p:spTree>
    <p:extLst>
      <p:ext uri="{BB962C8B-B14F-4D97-AF65-F5344CB8AC3E}">
        <p14:creationId xmlns:p14="http://schemas.microsoft.com/office/powerpoint/2010/main" val="13414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GDPR kazne</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7" y="20721"/>
            <a:ext cx="16307284"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914354" indent="-914354" fontAlgn="base">
              <a:spcBef>
                <a:spcPct val="0"/>
              </a:spcBef>
              <a:buFont typeface="Arial" panose="020B0604020202020204" pitchFamily="34" charset="0"/>
              <a:buChar char="•"/>
            </a:pPr>
            <a:r>
              <a:rPr lang="hr-HR" altLang="sr-Latn-RS" sz="5600" dirty="0"/>
              <a:t>Ukoliko dođe do povrede podataka moguće je očekivati i tužbe klijenata na ime naknade štete zbog ranjivosti njihovih podataka. </a:t>
            </a:r>
          </a:p>
          <a:p>
            <a:pPr marL="914354" indent="-914354" fontAlgn="base">
              <a:spcBef>
                <a:spcPct val="0"/>
              </a:spcBef>
              <a:buFont typeface="Arial" panose="020B0604020202020204" pitchFamily="34" charset="0"/>
              <a:buChar char="•"/>
            </a:pPr>
            <a:r>
              <a:rPr lang="hr-HR" altLang="sr-Latn-RS" sz="5600" dirty="0"/>
              <a:t>Tužbe od klijenata mogu uslijediti jer postoji zakonska odgovornost (GDPR) zaštitite svih osobnih podatke koji se prikupljaju i pohranjuju za potrebe poslovanja. </a:t>
            </a:r>
          </a:p>
          <a:p>
            <a:pPr marL="914354" indent="-914354" fontAlgn="base">
              <a:spcBef>
                <a:spcPct val="0"/>
              </a:spcBef>
              <a:buFont typeface="Arial" panose="020B0604020202020204" pitchFamily="34" charset="0"/>
              <a:buChar char="•"/>
            </a:pPr>
            <a:r>
              <a:rPr lang="hr-HR" altLang="sr-Latn-RS" sz="5600" dirty="0"/>
              <a:t>Kako bi se izbjegla potencijalna poslovna i financijska katastrofu, uvijek je u najboljem interesu osigurati da su svi podaci klijenata zaštićeni, ne samo iza </a:t>
            </a:r>
            <a:r>
              <a:rPr lang="hr-HR" altLang="sr-Latn-RS" sz="5600" dirty="0" err="1"/>
              <a:t>vatrozida</a:t>
            </a:r>
            <a:r>
              <a:rPr lang="hr-HR" altLang="sr-Latn-RS" sz="5600" dirty="0"/>
              <a:t>, već s detaljnom sigurnosnom politikom koju provode svi zaposlenici, partneri i dionici.</a:t>
            </a:r>
          </a:p>
        </p:txBody>
      </p:sp>
    </p:spTree>
    <p:extLst>
      <p:ext uri="{BB962C8B-B14F-4D97-AF65-F5344CB8AC3E}">
        <p14:creationId xmlns:p14="http://schemas.microsoft.com/office/powerpoint/2010/main" val="211857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en-US" sz="8000" dirty="0">
                <a:solidFill>
                  <a:srgbClr val="002060"/>
                </a:solidFill>
              </a:rPr>
              <a:t>Sig</a:t>
            </a:r>
            <a:r>
              <a:rPr lang="hr-HR" sz="8000" dirty="0">
                <a:solidFill>
                  <a:srgbClr val="002060"/>
                </a:solidFill>
              </a:rPr>
              <a:t>u</a:t>
            </a:r>
            <a:r>
              <a:rPr lang="en-US" sz="8000" dirty="0" err="1">
                <a:solidFill>
                  <a:srgbClr val="002060"/>
                </a:solidFill>
              </a:rPr>
              <a:t>rnost</a:t>
            </a:r>
            <a:r>
              <a:rPr lang="en-US" sz="8000" dirty="0">
                <a:solidFill>
                  <a:srgbClr val="002060"/>
                </a:solidFill>
              </a:rPr>
              <a:t> web </a:t>
            </a:r>
            <a:r>
              <a:rPr lang="en-US" sz="8000" dirty="0" err="1">
                <a:solidFill>
                  <a:srgbClr val="002060"/>
                </a:solidFill>
              </a:rPr>
              <a:t>stranica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269083" y="-19836"/>
            <a:ext cx="16107233" cy="1348201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lnSpcReduction="10000"/>
          </a:bodyPr>
          <a:lstStyle/>
          <a:p>
            <a:pPr marL="685766" indent="-685766" fontAlgn="base">
              <a:spcBef>
                <a:spcPct val="0"/>
              </a:spcBef>
              <a:buFont typeface="Arial" panose="020B0604020202020204" pitchFamily="34" charset="0"/>
              <a:buChar char="•"/>
            </a:pPr>
            <a:r>
              <a:rPr lang="hr-HR" altLang="sr-Latn-RS" sz="5600" dirty="0"/>
              <a:t>S obzirom na to da distributeri veliku većinu svog poslovanja obavljaju na mreži, neophodno je da se njihovi internetski portali redovito ispituju na sigurnost i prije i nakon što postanu aktivni. </a:t>
            </a:r>
          </a:p>
          <a:p>
            <a:pPr marL="685766" indent="-685766" fontAlgn="base">
              <a:spcBef>
                <a:spcPct val="0"/>
              </a:spcBef>
              <a:buFont typeface="Arial" panose="020B0604020202020204" pitchFamily="34" charset="0"/>
              <a:buChar char="•"/>
            </a:pPr>
            <a:r>
              <a:rPr lang="hr-HR" altLang="sr-Latn-RS" sz="5600" dirty="0"/>
              <a:t>To znači pregled koda i sigurnosno testiranje prije puštanja u rad kako bi se osiguralo da nisu prisutne softverske pogreške koje bi mogle dovesti portal u opasnost. </a:t>
            </a:r>
          </a:p>
          <a:p>
            <a:pPr marL="685766" indent="-685766" fontAlgn="base">
              <a:spcBef>
                <a:spcPct val="0"/>
              </a:spcBef>
              <a:buFont typeface="Arial" panose="020B0604020202020204" pitchFamily="34" charset="0"/>
              <a:buChar char="•"/>
            </a:pPr>
            <a:r>
              <a:rPr lang="hr-HR" altLang="sr-Latn-RS" sz="5600" dirty="0"/>
              <a:t>Testiranje pomaže osigurati da se s otkrivanjem novih ranjivosti osigura da je portal siguran i zaštićen od ranjivosti, bilo krpanjem ili ublažavanjem kontrola poput </a:t>
            </a:r>
            <a:r>
              <a:rPr lang="hr-HR" altLang="sr-Latn-RS" sz="5600" dirty="0" err="1"/>
              <a:t>vatrozida</a:t>
            </a:r>
            <a:r>
              <a:rPr lang="hr-HR" altLang="sr-Latn-RS" sz="5600" dirty="0"/>
              <a:t> web aplikacija koje mogu "</a:t>
            </a:r>
            <a:r>
              <a:rPr lang="hr-HR" altLang="sr-Latn-RS" sz="5600" i="1" dirty="0"/>
              <a:t>virtualno zakrpati</a:t>
            </a:r>
            <a:r>
              <a:rPr lang="hr-HR" altLang="sr-Latn-RS" sz="5600" dirty="0"/>
              <a:t>" portal dok razvojni tim ne nađe "pravi" zakrpu za rješavanje problema. </a:t>
            </a:r>
          </a:p>
        </p:txBody>
      </p:sp>
    </p:spTree>
    <p:extLst>
      <p:ext uri="{BB962C8B-B14F-4D97-AF65-F5344CB8AC3E}">
        <p14:creationId xmlns:p14="http://schemas.microsoft.com/office/powerpoint/2010/main" val="10053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Edukacija korisnika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20721"/>
            <a:ext cx="16301191"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lnSpcReduction="10000"/>
          </a:bodyPr>
          <a:lstStyle/>
          <a:p>
            <a:pPr marL="685766" indent="-685766" fontAlgn="base">
              <a:lnSpc>
                <a:spcPct val="120000"/>
              </a:lnSpc>
              <a:spcBef>
                <a:spcPct val="0"/>
              </a:spcBef>
              <a:buFont typeface="Arial" panose="020B0604020202020204" pitchFamily="34" charset="0"/>
              <a:buChar char="•"/>
            </a:pPr>
            <a:r>
              <a:rPr lang="hr-HR" altLang="sr-Latn-RS" sz="4800" dirty="0"/>
              <a:t>Iako se tehnički timovi bave problemima koji se mogu pojaviti na internetskom portalu, potrebno je osigurati da interni krajnji korisnici (koji se često nazivaju najslabijom karikom u sigurnosnom lancu), budu pravilno educirani te da nehotice ne izlažu organizaciju klikom na </a:t>
            </a:r>
            <a:r>
              <a:rPr lang="hr-HR" altLang="sr-Latn-RS" sz="4800" i="1" dirty="0"/>
              <a:t>link</a:t>
            </a:r>
            <a:r>
              <a:rPr lang="hr-HR" altLang="sr-Latn-RS" sz="4800" dirty="0"/>
              <a:t> ili otvaranjem zlonamjernog privitka.</a:t>
            </a:r>
          </a:p>
          <a:p>
            <a:pPr marL="685766" indent="-685766" fontAlgn="base">
              <a:lnSpc>
                <a:spcPct val="120000"/>
              </a:lnSpc>
              <a:spcBef>
                <a:spcPct val="0"/>
              </a:spcBef>
              <a:buFont typeface="Arial" panose="020B0604020202020204" pitchFamily="34" charset="0"/>
              <a:buChar char="•"/>
            </a:pPr>
            <a:r>
              <a:rPr lang="hr-HR" altLang="sr-Latn-RS" sz="4800" dirty="0"/>
              <a:t>Bez ove sigurnosne obuke, interni krajnji korisnici riskiraju nanijeti potencijalno veću štetu. </a:t>
            </a:r>
          </a:p>
          <a:p>
            <a:pPr marL="685766" indent="-685766" fontAlgn="base">
              <a:lnSpc>
                <a:spcPct val="120000"/>
              </a:lnSpc>
              <a:spcBef>
                <a:spcPct val="0"/>
              </a:spcBef>
              <a:buFont typeface="Arial" panose="020B0604020202020204" pitchFamily="34" charset="0"/>
              <a:buChar char="•"/>
            </a:pPr>
            <a:r>
              <a:rPr lang="hr-HR" altLang="sr-Latn-RS" sz="4800" dirty="0"/>
              <a:t>Mogu zaraziti mrežu trojanskim virusima s daljinskim upravljačem ili čak </a:t>
            </a:r>
            <a:r>
              <a:rPr lang="hr-HR" altLang="sr-Latn-RS" sz="4800" i="1" dirty="0" err="1"/>
              <a:t>ransomware</a:t>
            </a:r>
            <a:r>
              <a:rPr lang="hr-HR" altLang="sr-Latn-RS" sz="4800" i="1" dirty="0"/>
              <a:t>-</a:t>
            </a:r>
            <a:r>
              <a:rPr lang="hr-HR" altLang="sr-Latn-RS" sz="4800" dirty="0"/>
              <a:t>om, što bi moglo dovesti do toga da se moraju isključiti neke ili sve operacije tvrtke, ovisno o tome koliko je zaraza zlonamjernim softverom loša. </a:t>
            </a:r>
          </a:p>
          <a:p>
            <a:pPr marL="685766" indent="-685766" fontAlgn="base">
              <a:lnSpc>
                <a:spcPct val="120000"/>
              </a:lnSpc>
              <a:spcBef>
                <a:spcPct val="0"/>
              </a:spcBef>
              <a:buFont typeface="Arial" panose="020B0604020202020204" pitchFamily="34" charset="0"/>
              <a:buChar char="•"/>
            </a:pPr>
            <a:r>
              <a:rPr lang="hr-HR" altLang="sr-Latn-RS" sz="4800" dirty="0"/>
              <a:t>Trening o sigurnosti trebao bi se baviti snažnom konstrukcijom lozinki, načinom prepoznavanja </a:t>
            </a:r>
            <a:r>
              <a:rPr lang="hr-HR" altLang="sr-Latn-RS" sz="4800" i="1" dirty="0" err="1"/>
              <a:t>phishing</a:t>
            </a:r>
            <a:r>
              <a:rPr lang="hr-HR" altLang="sr-Latn-RS" sz="4800" i="1" dirty="0"/>
              <a:t> </a:t>
            </a:r>
            <a:r>
              <a:rPr lang="hr-HR" altLang="sr-Latn-RS" sz="4800" dirty="0"/>
              <a:t>napada, kao i pokušajima </a:t>
            </a:r>
            <a:r>
              <a:rPr lang="hr-HR" altLang="sr-Latn-RS" sz="4800" i="1" dirty="0"/>
              <a:t>socijalnog inženjeringa</a:t>
            </a:r>
            <a:r>
              <a:rPr lang="hr-HR" altLang="sr-Latn-RS" sz="4800" dirty="0"/>
              <a:t>. </a:t>
            </a:r>
          </a:p>
        </p:txBody>
      </p:sp>
    </p:spTree>
    <p:extLst>
      <p:ext uri="{BB962C8B-B14F-4D97-AF65-F5344CB8AC3E}">
        <p14:creationId xmlns:p14="http://schemas.microsoft.com/office/powerpoint/2010/main" val="45624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Višeslojna strategija sigurnosti</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447"/>
            <a:ext cx="16307286" cy="137759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92500"/>
          </a:bodyPr>
          <a:lstStyle/>
          <a:p>
            <a:pPr marL="571471" indent="-571471" fontAlgn="base">
              <a:lnSpc>
                <a:spcPct val="120000"/>
              </a:lnSpc>
              <a:spcBef>
                <a:spcPct val="0"/>
              </a:spcBef>
              <a:buFont typeface="Arial" panose="020B0604020202020204" pitchFamily="34" charset="0"/>
              <a:buChar char="•"/>
            </a:pPr>
            <a:r>
              <a:rPr lang="hr-HR" altLang="sr-Latn-RS" sz="4000" dirty="0"/>
              <a:t>Većina današnjih organizacija suočava se sa sličnim sigurnosnim izazovima sličnim većini </a:t>
            </a:r>
          </a:p>
          <a:p>
            <a:pPr marL="571471" indent="-571471" fontAlgn="base">
              <a:lnSpc>
                <a:spcPct val="120000"/>
              </a:lnSpc>
              <a:spcBef>
                <a:spcPct val="0"/>
              </a:spcBef>
              <a:buFont typeface="Arial" panose="020B0604020202020204" pitchFamily="34" charset="0"/>
              <a:buChar char="•"/>
            </a:pPr>
            <a:r>
              <a:rPr lang="hr-HR" altLang="sr-Latn-RS" sz="4000" dirty="0"/>
              <a:t>Posjedovanje višeslojne sigurnosne strategije pomaže smanjivanju rizika od povreda podataka koje rezultiraju krađom intelektualnog vlasništva, podataka o klijentima, partnerima, poslovnih podataka i / ili drugih osjetljivih podataka. </a:t>
            </a:r>
          </a:p>
          <a:p>
            <a:pPr marL="571471" indent="-571471" fontAlgn="base">
              <a:lnSpc>
                <a:spcPct val="120000"/>
              </a:lnSpc>
              <a:spcBef>
                <a:spcPct val="0"/>
              </a:spcBef>
              <a:buFont typeface="Arial" panose="020B0604020202020204" pitchFamily="34" charset="0"/>
              <a:buChar char="•"/>
            </a:pPr>
            <a:r>
              <a:rPr lang="hr-HR" altLang="sr-Latn-RS" sz="4000" dirty="0"/>
              <a:t>Holistički pristup osiguranju sustava započinje usvajanjem </a:t>
            </a:r>
            <a:r>
              <a:rPr lang="hr-HR" altLang="sr-Latn-RS" sz="4000" dirty="0" err="1"/>
              <a:t>Cyber</a:t>
            </a:r>
            <a:r>
              <a:rPr lang="hr-HR" altLang="sr-Latn-RS" sz="4000" dirty="0"/>
              <a:t> okvira. </a:t>
            </a:r>
          </a:p>
          <a:p>
            <a:pPr marL="571471" indent="-571471" fontAlgn="base">
              <a:lnSpc>
                <a:spcPct val="120000"/>
              </a:lnSpc>
              <a:spcBef>
                <a:spcPct val="0"/>
              </a:spcBef>
              <a:buFont typeface="Arial" panose="020B0604020202020204" pitchFamily="34" charset="0"/>
              <a:buChar char="•"/>
            </a:pPr>
            <a:r>
              <a:rPr lang="hr-HR" altLang="sr-Latn-RS" sz="4000" dirty="0"/>
              <a:t>Potrebno je identificirati i napraviti inventar IT imovine radi boljeg upravljanja i održavanja, a zatim je zaštititi tako dajući prioritete kritičnim sustavima i primjenjujući najbolje moguće sigurnosne proizvode i usluge. </a:t>
            </a:r>
          </a:p>
          <a:p>
            <a:pPr marL="571471" indent="-571471" fontAlgn="base">
              <a:lnSpc>
                <a:spcPct val="120000"/>
              </a:lnSpc>
              <a:spcBef>
                <a:spcPct val="0"/>
              </a:spcBef>
              <a:buFont typeface="Arial" panose="020B0604020202020204" pitchFamily="34" charset="0"/>
              <a:buChar char="•"/>
            </a:pPr>
            <a:r>
              <a:rPr lang="hr-HR" altLang="sr-Latn-RS" sz="4000" dirty="0"/>
              <a:t>Neke zaštite mogu uključivati ​​kontrolu pristupa, mrežnu sigurnost, zaštitu krajnje točke, šifriranje podataka i nadzor događaja. </a:t>
            </a:r>
          </a:p>
          <a:p>
            <a:pPr marL="571471" indent="-571471" fontAlgn="base">
              <a:lnSpc>
                <a:spcPct val="120000"/>
              </a:lnSpc>
              <a:spcBef>
                <a:spcPct val="0"/>
              </a:spcBef>
              <a:buFont typeface="Arial" panose="020B0604020202020204" pitchFamily="34" charset="0"/>
              <a:buChar char="•"/>
            </a:pPr>
            <a:r>
              <a:rPr lang="hr-HR" altLang="sr-Latn-RS" sz="4000" dirty="0"/>
              <a:t>Također je dobro otkriti sustave koji su ugroženi ili osjetljivi na eksploataciju i stvoriti plan odgovora koji je usmjeren na proces kako bi se smanjilo vrijeme oporavka sve pogođene imovine u cijeloj organizaciji. </a:t>
            </a:r>
          </a:p>
          <a:p>
            <a:pPr marL="571471" indent="-571471" fontAlgn="base">
              <a:lnSpc>
                <a:spcPct val="120000"/>
              </a:lnSpc>
              <a:spcBef>
                <a:spcPct val="0"/>
              </a:spcBef>
              <a:buFont typeface="Arial" panose="020B0604020202020204" pitchFamily="34" charset="0"/>
              <a:buChar char="•"/>
            </a:pPr>
            <a:r>
              <a:rPr lang="hr-HR" altLang="sr-Latn-RS" sz="4000" dirty="0"/>
              <a:t>Najbolji sigurnosni planovi su oni koji su iterativni, orijentirani na procese i okretni prema dinamičnom krajoliku prijetnji gdje novi vektori napada i tehnike zahtijevaju konstantan oprez.</a:t>
            </a:r>
          </a:p>
        </p:txBody>
      </p:sp>
    </p:spTree>
    <p:extLst>
      <p:ext uri="{BB962C8B-B14F-4D97-AF65-F5344CB8AC3E}">
        <p14:creationId xmlns:p14="http://schemas.microsoft.com/office/powerpoint/2010/main" val="129442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706282" cy="6774553"/>
          </a:xfrm>
        </p:spPr>
        <p:txBody>
          <a:bodyPr vert="horz" lIns="182868" tIns="91434" rIns="182868" bIns="91434" rtlCol="0" anchor="b">
            <a:normAutofit/>
          </a:bodyPr>
          <a:lstStyle/>
          <a:p>
            <a:pPr algn="r"/>
            <a:r>
              <a:rPr lang="hr-HR" sz="8000" dirty="0" err="1">
                <a:solidFill>
                  <a:srgbClr val="002060"/>
                </a:solidFill>
              </a:rPr>
              <a:t>Ransomware</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20722"/>
            <a:ext cx="16307286" cy="1367455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571471" indent="-571471" fontAlgn="base">
              <a:spcBef>
                <a:spcPct val="0"/>
              </a:spcBef>
              <a:buFont typeface="Arial" panose="020B0604020202020204" pitchFamily="34" charset="0"/>
              <a:buChar char="•"/>
            </a:pPr>
            <a:r>
              <a:rPr lang="hr-HR" altLang="sr-Latn-RS" sz="4800" dirty="0"/>
              <a:t>Danas najveću zabrinutost za svaku organizaciju predstavljaju </a:t>
            </a:r>
            <a:r>
              <a:rPr lang="hr-HR" altLang="sr-Latn-RS" sz="4800" dirty="0" err="1"/>
              <a:t>ransomware</a:t>
            </a:r>
            <a:r>
              <a:rPr lang="hr-HR" altLang="sr-Latn-RS" sz="4800" dirty="0"/>
              <a:t> napadi </a:t>
            </a:r>
          </a:p>
          <a:p>
            <a:pPr marL="571471" indent="-571471" fontAlgn="base">
              <a:spcBef>
                <a:spcPct val="0"/>
              </a:spcBef>
              <a:buFont typeface="Arial" panose="020B0604020202020204" pitchFamily="34" charset="0"/>
              <a:buChar char="•"/>
            </a:pPr>
            <a:r>
              <a:rPr lang="hr-HR" altLang="sr-Latn-RS" sz="4800" dirty="0"/>
              <a:t>Ključni razlog su ogromne količine podataka koje imaju sve tvrtke koje se bave poslovima osiguranja</a:t>
            </a:r>
          </a:p>
          <a:p>
            <a:pPr marL="571471" indent="-571471" fontAlgn="base">
              <a:spcBef>
                <a:spcPct val="0"/>
              </a:spcBef>
              <a:buFont typeface="Arial" panose="020B0604020202020204" pitchFamily="34" charset="0"/>
              <a:buChar char="•"/>
            </a:pPr>
            <a:r>
              <a:rPr lang="hr-HR" altLang="sr-Latn-RS" sz="4800" dirty="0" err="1"/>
              <a:t>Ransomware</a:t>
            </a:r>
            <a:r>
              <a:rPr lang="hr-HR" altLang="sr-Latn-RS" sz="4800" dirty="0"/>
              <a:t> napadi nisu novi; taktika koju koriste </a:t>
            </a:r>
            <a:r>
              <a:rPr lang="hr-HR" altLang="sr-Latn-RS" sz="4800" dirty="0" err="1"/>
              <a:t>cyber</a:t>
            </a:r>
            <a:r>
              <a:rPr lang="hr-HR" altLang="sr-Latn-RS" sz="4800" dirty="0"/>
              <a:t> kriminalci je jednostavna: upotreba zlonamjernog softvera koji blokira pristup računalnom sustavu ili podacima, obično šifriranjem, sve dok žrtva ne plati značajnu naknadu napadaču.</a:t>
            </a:r>
          </a:p>
          <a:p>
            <a:pPr marL="571471" indent="-571471" fontAlgn="base">
              <a:spcBef>
                <a:spcPct val="0"/>
              </a:spcBef>
              <a:buFont typeface="Arial" panose="020B0604020202020204" pitchFamily="34" charset="0"/>
              <a:buChar char="•"/>
            </a:pPr>
            <a:r>
              <a:rPr lang="hr-HR" altLang="sr-Latn-RS" sz="4800" dirty="0"/>
              <a:t>Osiguravajuće i zdravstvene ustanove prioritet su broj jedan za </a:t>
            </a:r>
            <a:r>
              <a:rPr lang="hr-HR" altLang="sr-Latn-RS" sz="4800" dirty="0" err="1"/>
              <a:t>cyber</a:t>
            </a:r>
            <a:r>
              <a:rPr lang="hr-HR" altLang="sr-Latn-RS" sz="4800" dirty="0"/>
              <a:t> kriminalce zbog velikog broja podataka koje pohranjuju o pacijentima i kupcima. </a:t>
            </a:r>
          </a:p>
          <a:p>
            <a:pPr marL="571471" indent="-571471" fontAlgn="base">
              <a:spcBef>
                <a:spcPct val="0"/>
              </a:spcBef>
              <a:buFont typeface="Arial" panose="020B0604020202020204" pitchFamily="34" charset="0"/>
              <a:buChar char="•"/>
            </a:pPr>
            <a:r>
              <a:rPr lang="hr-HR" altLang="sr-Latn-RS" sz="4800" dirty="0"/>
              <a:t>Najbolji način za ublažavanje takvog rizika je spriječiti situaciju i zaštititi se prije nego što se dogodi. Vrlo je teško dešifrirati </a:t>
            </a:r>
            <a:r>
              <a:rPr lang="hr-HR" altLang="sr-Latn-RS" sz="4800" dirty="0" err="1"/>
              <a:t>hakirane</a:t>
            </a:r>
            <a:r>
              <a:rPr lang="hr-HR" altLang="sr-Latn-RS" sz="4800" dirty="0"/>
              <a:t> datoteke, a može biti još zamršenije kretati u pregovore s </a:t>
            </a:r>
            <a:r>
              <a:rPr lang="hr-HR" altLang="sr-Latn-RS" sz="4800" dirty="0" err="1"/>
              <a:t>cyber</a:t>
            </a:r>
            <a:r>
              <a:rPr lang="hr-HR" altLang="sr-Latn-RS" sz="4800" dirty="0"/>
              <a:t> kriminalcima. </a:t>
            </a:r>
          </a:p>
          <a:p>
            <a:pPr marL="571471" indent="-571471" fontAlgn="base">
              <a:spcBef>
                <a:spcPct val="0"/>
              </a:spcBef>
              <a:buFont typeface="Arial" panose="020B0604020202020204" pitchFamily="34" charset="0"/>
              <a:buChar char="•"/>
            </a:pPr>
            <a:r>
              <a:rPr lang="hr-HR" altLang="sr-Latn-RS" sz="4800" dirty="0"/>
              <a:t>Na primjer, provođenje </a:t>
            </a:r>
            <a:r>
              <a:rPr lang="hr-HR" altLang="sr-Latn-RS" sz="4800" dirty="0" err="1"/>
              <a:t>pen</a:t>
            </a:r>
            <a:r>
              <a:rPr lang="hr-HR" altLang="sr-Latn-RS" sz="4800" dirty="0"/>
              <a:t>-testova</a:t>
            </a:r>
          </a:p>
          <a:p>
            <a:pPr marL="571471" indent="-571471" fontAlgn="base">
              <a:spcBef>
                <a:spcPct val="0"/>
              </a:spcBef>
              <a:buFont typeface="Arial" panose="020B0604020202020204" pitchFamily="34" charset="0"/>
              <a:buChar char="•"/>
            </a:pPr>
            <a:endParaRPr lang="hr-HR" altLang="sr-Latn-RS" sz="4800" dirty="0"/>
          </a:p>
        </p:txBody>
      </p:sp>
    </p:spTree>
    <p:extLst>
      <p:ext uri="{BB962C8B-B14F-4D97-AF65-F5344CB8AC3E}">
        <p14:creationId xmlns:p14="http://schemas.microsoft.com/office/powerpoint/2010/main" val="187417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Trojanski konji, crvi, virusi</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269081" y="20721"/>
            <a:ext cx="16113331"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92500" lnSpcReduction="10000"/>
          </a:bodyPr>
          <a:lstStyle/>
          <a:p>
            <a:pPr fontAlgn="base">
              <a:lnSpc>
                <a:spcPct val="120000"/>
              </a:lnSpc>
              <a:spcBef>
                <a:spcPct val="0"/>
              </a:spcBef>
            </a:pPr>
            <a:r>
              <a:rPr lang="hr-HR" altLang="sr-Latn-RS" sz="2800" dirty="0"/>
              <a:t>Uz </a:t>
            </a:r>
            <a:r>
              <a:rPr lang="hr-HR" altLang="sr-Latn-RS" sz="2800" dirty="0" err="1"/>
              <a:t>ransomware</a:t>
            </a:r>
            <a:r>
              <a:rPr lang="hr-HR" altLang="sr-Latn-RS" sz="2800" dirty="0"/>
              <a:t> najveće prijetnje s kojima se suočavaju današnje organizacije su trojanski konji, crvi, virusi, profesionalni hakeri i </a:t>
            </a:r>
            <a:r>
              <a:rPr lang="hr-HR" altLang="sr-Latn-RS" sz="2800" dirty="0" err="1"/>
              <a:t>cyber</a:t>
            </a:r>
            <a:r>
              <a:rPr lang="hr-HR" altLang="sr-Latn-RS" sz="2800" dirty="0"/>
              <a:t>-iznuđivači, nezadovoljni sadašnji i bivši zaposlenici te korisničke pogreške i nepažnja. </a:t>
            </a:r>
          </a:p>
          <a:p>
            <a:pPr fontAlgn="base">
              <a:lnSpc>
                <a:spcPct val="120000"/>
              </a:lnSpc>
              <a:spcBef>
                <a:spcPct val="0"/>
              </a:spcBef>
            </a:pPr>
            <a:r>
              <a:rPr lang="hr-HR" altLang="sr-Latn-RS" sz="2800" dirty="0"/>
              <a:t>Kako bi se ublažili ovi rizici potrebno je:</a:t>
            </a:r>
          </a:p>
          <a:p>
            <a:pPr marL="571471" indent="-571471" fontAlgn="base">
              <a:lnSpc>
                <a:spcPct val="120000"/>
              </a:lnSpc>
              <a:spcBef>
                <a:spcPct val="0"/>
              </a:spcBef>
              <a:buFont typeface="Arial" panose="020B0604020202020204" pitchFamily="34" charset="0"/>
              <a:buChar char="•"/>
            </a:pPr>
            <a:r>
              <a:rPr lang="hr-HR" altLang="sr-Latn-RS" sz="2800" dirty="0"/>
              <a:t>Koristite VPN, virtualnu privatnu mrežu.</a:t>
            </a:r>
          </a:p>
          <a:p>
            <a:pPr marL="571471" indent="-571471" fontAlgn="base">
              <a:lnSpc>
                <a:spcPct val="120000"/>
              </a:lnSpc>
              <a:spcBef>
                <a:spcPct val="0"/>
              </a:spcBef>
              <a:buFont typeface="Arial" panose="020B0604020202020204" pitchFamily="34" charset="0"/>
              <a:buChar char="•"/>
            </a:pPr>
            <a:r>
              <a:rPr lang="hr-HR" altLang="sr-Latn-RS" sz="2800" dirty="0"/>
              <a:t>Osigurajte svoje uređaje. Imajte na umu svaku aplikaciju koju instalirate te dozvole i pristup koji im date. Ako je aplikacija besplatna, obično plaćate podacima. Uklonite unaprijed instalirane aplikacije koje ne upotrebljavate - takozvani </a:t>
            </a:r>
            <a:r>
              <a:rPr lang="hr-HR" altLang="sr-Latn-RS" sz="2800" dirty="0" err="1"/>
              <a:t>bloatware</a:t>
            </a:r>
            <a:r>
              <a:rPr lang="hr-HR" altLang="sr-Latn-RS" sz="2800" dirty="0"/>
              <a:t>. Razmislite o isključivanju kolačića i praćenju.</a:t>
            </a:r>
          </a:p>
          <a:p>
            <a:pPr marL="571471" indent="-571471" fontAlgn="base">
              <a:lnSpc>
                <a:spcPct val="120000"/>
              </a:lnSpc>
              <a:spcBef>
                <a:spcPct val="0"/>
              </a:spcBef>
              <a:buFont typeface="Arial" panose="020B0604020202020204" pitchFamily="34" charset="0"/>
              <a:buChar char="•"/>
            </a:pPr>
            <a:r>
              <a:rPr lang="hr-HR" altLang="sr-Latn-RS" sz="2800" dirty="0"/>
              <a:t>Zaštitite svoje poruke. Uzmite u obzir </a:t>
            </a:r>
            <a:r>
              <a:rPr lang="hr-HR" altLang="sr-Latn-RS" sz="2800" b="1" dirty="0"/>
              <a:t>Signal</a:t>
            </a:r>
            <a:r>
              <a:rPr lang="hr-HR" altLang="sr-Latn-RS" sz="2800" dirty="0"/>
              <a:t>, Telegram ili </a:t>
            </a:r>
            <a:r>
              <a:rPr lang="hr-HR" altLang="sr-Latn-RS" sz="2800" dirty="0" err="1"/>
              <a:t>Whatsapp</a:t>
            </a:r>
            <a:r>
              <a:rPr lang="hr-HR" altLang="sr-Latn-RS" sz="2800" dirty="0"/>
              <a:t> (ako vjerujete Facebooku).</a:t>
            </a:r>
          </a:p>
          <a:p>
            <a:pPr marL="571471" indent="-571471" fontAlgn="base">
              <a:lnSpc>
                <a:spcPct val="120000"/>
              </a:lnSpc>
              <a:spcBef>
                <a:spcPct val="0"/>
              </a:spcBef>
              <a:buFont typeface="Arial" panose="020B0604020202020204" pitchFamily="34" charset="0"/>
              <a:buChar char="•"/>
            </a:pPr>
            <a:r>
              <a:rPr lang="hr-HR" altLang="sr-Latn-RS" sz="2800" dirty="0"/>
              <a:t>Ne upotrebljavajte javni Wi-Fi.</a:t>
            </a:r>
          </a:p>
          <a:p>
            <a:pPr marL="571471" indent="-571471" fontAlgn="base">
              <a:lnSpc>
                <a:spcPct val="120000"/>
              </a:lnSpc>
              <a:spcBef>
                <a:spcPct val="0"/>
              </a:spcBef>
              <a:buFont typeface="Arial" panose="020B0604020202020204" pitchFamily="34" charset="0"/>
              <a:buChar char="•"/>
            </a:pPr>
            <a:r>
              <a:rPr lang="hr-HR" altLang="sr-Latn-RS" sz="2800" dirty="0"/>
              <a:t>Budite svjesni prijetnji. Potencijalne povrede podataka vrebaju iza svakog ugla. Možete biti svjesni promjena okruženja prijetnje i zaštititi se sustavom kao što je Trend Micro. </a:t>
            </a:r>
          </a:p>
          <a:p>
            <a:pPr marL="571471" indent="-571471" fontAlgn="base">
              <a:lnSpc>
                <a:spcPct val="120000"/>
              </a:lnSpc>
              <a:spcBef>
                <a:spcPct val="0"/>
              </a:spcBef>
              <a:buFont typeface="Arial" panose="020B0604020202020204" pitchFamily="34" charset="0"/>
              <a:buChar char="•"/>
            </a:pPr>
            <a:r>
              <a:rPr lang="hr-HR" altLang="sr-Latn-RS" sz="2800" dirty="0"/>
              <a:t>Kontrolirajte svoja korisnička dopuštenja. Budući da zaposlenici dolaze i odlaze, ljudi koji rade na daljinu te sve više pametnih telefona pristupa mrežama tvrtki, važnije je nego ikad strogo kontrolirati korisnička dopuštenja unutar vašeg poslovanja. Ograničite pristup zaposlenima izvan mjesta i pobrinite se za opoziv nepotrebnih dozvola kad zaposlenici odu ili promijene položaj. </a:t>
            </a:r>
          </a:p>
          <a:p>
            <a:pPr marL="571471" indent="-571471" fontAlgn="base">
              <a:lnSpc>
                <a:spcPct val="120000"/>
              </a:lnSpc>
              <a:spcBef>
                <a:spcPct val="0"/>
              </a:spcBef>
              <a:buFont typeface="Arial" panose="020B0604020202020204" pitchFamily="34" charset="0"/>
              <a:buChar char="•"/>
            </a:pPr>
            <a:r>
              <a:rPr lang="hr-HR" altLang="sr-Latn-RS" sz="2800" dirty="0"/>
              <a:t>Redovito i često ažurirajte lozinke. Jedan od najlakših načina da haker provali vaš sustav je probijanjem lozinke - što je sve lakše učiniti kada najpopularnije lozinke uključuju lozinku i 123456. Obavezno promijenite lozinku nekoliko puta godišnje. </a:t>
            </a:r>
          </a:p>
          <a:p>
            <a:pPr marL="571471" indent="-571471" fontAlgn="base">
              <a:lnSpc>
                <a:spcPct val="120000"/>
              </a:lnSpc>
              <a:spcBef>
                <a:spcPct val="0"/>
              </a:spcBef>
              <a:buFont typeface="Arial" panose="020B0604020202020204" pitchFamily="34" charset="0"/>
              <a:buChar char="•"/>
            </a:pPr>
            <a:r>
              <a:rPr lang="hr-HR" altLang="sr-Latn-RS" sz="2800" dirty="0"/>
              <a:t>Ostanite sigurni u oblaku. Brokeri se sve više oslanjaju na rješenja za pohranu podataka zasnovana na oblaku, ali nije svaki oblak jednak. Provjerite imaju li oblaci koje upotrebljavate značajke poput šifriranja kada se datoteke prenose, kao i kada nisu. </a:t>
            </a:r>
          </a:p>
          <a:p>
            <a:pPr marL="571471" indent="-571471" fontAlgn="base">
              <a:lnSpc>
                <a:spcPct val="120000"/>
              </a:lnSpc>
              <a:spcBef>
                <a:spcPct val="0"/>
              </a:spcBef>
              <a:buFont typeface="Arial" panose="020B0604020202020204" pitchFamily="34" charset="0"/>
              <a:buChar char="•"/>
            </a:pPr>
            <a:r>
              <a:rPr lang="hr-HR" altLang="sr-Latn-RS" sz="2800" dirty="0"/>
              <a:t>Stvorite akcijski plan nakon povrede podataka. Nitko od nas nikada ne namjerava biti prekršen, ali čak i ako učinimo sve što možemo kako bismo to izbjegli, i dalje bismo mogli postati žrtve. Ako to učinimo, moramo brzo djelovati. Zbog toga je dobro imati akcijski plan nakon probijanja kao dio vašeg općeg planiranja u slučaju katastrofe.</a:t>
            </a:r>
          </a:p>
          <a:p>
            <a:pPr marL="571471" indent="-571471" fontAlgn="base">
              <a:lnSpc>
                <a:spcPct val="120000"/>
              </a:lnSpc>
              <a:spcBef>
                <a:spcPct val="0"/>
              </a:spcBef>
              <a:buFont typeface="Arial" panose="020B0604020202020204" pitchFamily="34" charset="0"/>
              <a:buChar char="•"/>
            </a:pPr>
            <a:r>
              <a:rPr lang="hr-HR" altLang="sr-Latn-RS" sz="2800" dirty="0"/>
              <a:t>Odaberite pravi suradnički softver. Bez obzira imate li zaposlenike koji rade na daljinu ili imate mrežne sastanke i </a:t>
            </a:r>
            <a:r>
              <a:rPr lang="hr-HR" altLang="sr-Latn-RS" sz="2800" dirty="0" err="1"/>
              <a:t>webinare</a:t>
            </a:r>
            <a:r>
              <a:rPr lang="hr-HR" altLang="sr-Latn-RS" sz="2800" dirty="0"/>
              <a:t>, morate odabrati zajednički softver koji smanjuje rizik od povrede podataka. Odaberite alate koji šifriraju poruke i imaju </a:t>
            </a:r>
            <a:r>
              <a:rPr lang="hr-HR" altLang="sr-Latn-RS" sz="2800" dirty="0" err="1"/>
              <a:t>dvofaktorsku</a:t>
            </a:r>
            <a:r>
              <a:rPr lang="hr-HR" altLang="sr-Latn-RS" sz="2800" dirty="0"/>
              <a:t> provjeru autentičnosti prilikom prijave.</a:t>
            </a:r>
          </a:p>
        </p:txBody>
      </p:sp>
    </p:spTree>
    <p:extLst>
      <p:ext uri="{BB962C8B-B14F-4D97-AF65-F5344CB8AC3E}">
        <p14:creationId xmlns:p14="http://schemas.microsoft.com/office/powerpoint/2010/main" val="21746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Zastarjeli softver</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19847"/>
            <a:ext cx="16307286" cy="1375567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92500"/>
          </a:bodyPr>
          <a:lstStyle/>
          <a:p>
            <a:pPr marL="571471" indent="-571471" fontAlgn="base">
              <a:lnSpc>
                <a:spcPct val="120000"/>
              </a:lnSpc>
              <a:spcBef>
                <a:spcPct val="0"/>
              </a:spcBef>
              <a:buFont typeface="Arial" panose="020B0604020202020204" pitchFamily="34" charset="0"/>
              <a:buChar char="•"/>
            </a:pPr>
            <a:r>
              <a:rPr lang="hr-HR" altLang="sr-Latn-RS" sz="4000" dirty="0"/>
              <a:t>U usporedbi s drugim financijskim industrijama, sektor osiguranja još uvijek zaostaje u usvajanju </a:t>
            </a:r>
            <a:r>
              <a:rPr lang="hr-HR" altLang="sr-Latn-RS" sz="4000" dirty="0" err="1"/>
              <a:t>cyber</a:t>
            </a:r>
            <a:r>
              <a:rPr lang="hr-HR" altLang="sr-Latn-RS" sz="4000" dirty="0"/>
              <a:t> sigurnosti</a:t>
            </a:r>
          </a:p>
          <a:p>
            <a:pPr marL="571471" indent="-571471" fontAlgn="base">
              <a:lnSpc>
                <a:spcPct val="120000"/>
              </a:lnSpc>
              <a:spcBef>
                <a:spcPct val="0"/>
              </a:spcBef>
              <a:buFont typeface="Arial" panose="020B0604020202020204" pitchFamily="34" charset="0"/>
              <a:buChar char="•"/>
            </a:pPr>
            <a:r>
              <a:rPr lang="hr-HR" altLang="sr-Latn-RS" sz="4000" dirty="0" err="1"/>
              <a:t>Cyber</a:t>
            </a:r>
            <a:r>
              <a:rPr lang="hr-HR" altLang="sr-Latn-RS" sz="4000" dirty="0"/>
              <a:t> ​​kriminalci više su usmjereni na banke i druge financijske institucije, ali sada su te institucije dobro osigurane u smislu </a:t>
            </a:r>
            <a:r>
              <a:rPr lang="hr-HR" altLang="sr-Latn-RS" sz="4000" dirty="0" err="1"/>
              <a:t>cyber</a:t>
            </a:r>
            <a:r>
              <a:rPr lang="hr-HR" altLang="sr-Latn-RS" sz="4000" dirty="0"/>
              <a:t> sigurnosti. </a:t>
            </a:r>
          </a:p>
          <a:p>
            <a:pPr marL="571471" indent="-571471" fontAlgn="base">
              <a:lnSpc>
                <a:spcPct val="120000"/>
              </a:lnSpc>
              <a:spcBef>
                <a:spcPct val="0"/>
              </a:spcBef>
              <a:buFont typeface="Arial" panose="020B0604020202020204" pitchFamily="34" charset="0"/>
              <a:buChar char="•"/>
            </a:pPr>
            <a:r>
              <a:rPr lang="hr-HR" altLang="sr-Latn-RS" sz="4000" dirty="0" err="1"/>
              <a:t>Kkao</a:t>
            </a:r>
            <a:r>
              <a:rPr lang="hr-HR" altLang="sr-Latn-RS" sz="4000" dirty="0"/>
              <a:t> im to više nije laka meta, </a:t>
            </a:r>
            <a:r>
              <a:rPr lang="hr-HR" altLang="sr-Latn-RS" sz="4000" dirty="0" err="1"/>
              <a:t>cyber</a:t>
            </a:r>
            <a:r>
              <a:rPr lang="hr-HR" altLang="sr-Latn-RS" sz="4000" dirty="0"/>
              <a:t> kriminalci ciljaju osiguravatelje, osiguravajuće tvrtke sadrže znatne količine podataka o osobnim, financijskim, imovinskim i drugim osobnim podacima.</a:t>
            </a:r>
          </a:p>
          <a:p>
            <a:pPr marL="571471" indent="-571471" fontAlgn="base">
              <a:lnSpc>
                <a:spcPct val="120000"/>
              </a:lnSpc>
              <a:spcBef>
                <a:spcPct val="0"/>
              </a:spcBef>
              <a:buFont typeface="Arial" panose="020B0604020202020204" pitchFamily="34" charset="0"/>
              <a:buChar char="•"/>
            </a:pPr>
            <a:r>
              <a:rPr lang="hr-HR" altLang="sr-Latn-RS" sz="4000" dirty="0"/>
              <a:t>Glavni </a:t>
            </a:r>
            <a:r>
              <a:rPr lang="hr-HR" altLang="sr-Latn-RS" sz="4000" dirty="0" err="1"/>
              <a:t>kibernetički</a:t>
            </a:r>
            <a:r>
              <a:rPr lang="hr-HR" altLang="sr-Latn-RS" sz="4000" dirty="0"/>
              <a:t> rizici:</a:t>
            </a:r>
          </a:p>
          <a:p>
            <a:pPr marL="1485826" lvl="1" indent="-571471" fontAlgn="base">
              <a:lnSpc>
                <a:spcPct val="120000"/>
              </a:lnSpc>
              <a:spcBef>
                <a:spcPct val="0"/>
              </a:spcBef>
              <a:buFont typeface="Arial" panose="020B0604020202020204" pitchFamily="34" charset="0"/>
              <a:buChar char="•"/>
            </a:pPr>
            <a:r>
              <a:rPr lang="hr-HR" altLang="sr-Latn-RS" sz="4000" dirty="0"/>
              <a:t>Korištenje zastarjelog sigurnosnog softvera omogućuje hakerima jednostavan napad na sustav.</a:t>
            </a:r>
          </a:p>
          <a:p>
            <a:pPr marL="1485826" lvl="1" indent="-571471" fontAlgn="base">
              <a:lnSpc>
                <a:spcPct val="120000"/>
              </a:lnSpc>
              <a:spcBef>
                <a:spcPct val="0"/>
              </a:spcBef>
              <a:buFont typeface="Arial" panose="020B0604020202020204" pitchFamily="34" charset="0"/>
              <a:buChar char="•"/>
            </a:pPr>
            <a:r>
              <a:rPr lang="hr-HR" altLang="sr-Latn-RS" sz="4000" dirty="0"/>
              <a:t>Prijetnje poput pucanja vjerodajnica i skeniranja ranjivosti mogu virtualno isključiti cijeli sustav preko noći. Kako bi se prevladale ove prijetnje, prvo je potrebno educirati djelatnike i partnere da prepoznaju zlonamjerne ili sumnjive aktivnosti. Također je potrebno implementirati sigurnosne protokole, softver i uređaje koji mogu zaštititi podatke od prijetnji.</a:t>
            </a:r>
          </a:p>
          <a:p>
            <a:pPr marL="1485826" lvl="1" indent="-571471" fontAlgn="base">
              <a:lnSpc>
                <a:spcPct val="120000"/>
              </a:lnSpc>
              <a:spcBef>
                <a:spcPct val="0"/>
              </a:spcBef>
              <a:buFont typeface="Arial" panose="020B0604020202020204" pitchFamily="34" charset="0"/>
              <a:buChar char="•"/>
            </a:pPr>
            <a:r>
              <a:rPr lang="hr-HR" altLang="sr-Latn-RS" sz="4000" dirty="0" err="1"/>
              <a:t>Ransomware</a:t>
            </a:r>
            <a:r>
              <a:rPr lang="hr-HR" altLang="sr-Latn-RS" sz="4000" dirty="0"/>
              <a:t>: jednostavno rješenje je korištenje pohrane u oblaku i sigurnosna kopija sa širokim rasponom značajki kibernetske sigurnosti koja mogu zaštititi sustav od zlonamjernog koda.</a:t>
            </a:r>
          </a:p>
        </p:txBody>
      </p:sp>
    </p:spTree>
    <p:extLst>
      <p:ext uri="{BB962C8B-B14F-4D97-AF65-F5344CB8AC3E}">
        <p14:creationId xmlns:p14="http://schemas.microsoft.com/office/powerpoint/2010/main" val="372771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nvPr>
        </p:nvGraphicFramePr>
        <p:xfrm>
          <a:off x="3397522" y="1109329"/>
          <a:ext cx="17587369" cy="11497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4188960" y="1051023"/>
            <a:ext cx="6604474" cy="2031325"/>
          </a:xfrm>
          <a:prstGeom prst="rect">
            <a:avLst/>
          </a:prstGeom>
        </p:spPr>
        <p:txBody>
          <a:bodyPr wrap="square">
            <a:spAutoFit/>
          </a:bodyPr>
          <a:lstStyle/>
          <a:p>
            <a:r>
              <a:rPr lang="hr-HR" sz="4200" b="1" dirty="0">
                <a:solidFill>
                  <a:srgbClr val="000000"/>
                </a:solidFill>
                <a:latin typeface="Teko Light" panose="02000000000000000000" pitchFamily="50" charset="0"/>
                <a:cs typeface="Teko Light" panose="02000000000000000000" pitchFamily="50" charset="0"/>
              </a:rPr>
              <a:t>Povjerljivost</a:t>
            </a:r>
          </a:p>
          <a:p>
            <a:r>
              <a:rPr lang="hr-HR" sz="4200" dirty="0">
                <a:solidFill>
                  <a:srgbClr val="000000"/>
                </a:solidFill>
                <a:latin typeface="Teko Light" panose="02000000000000000000" pitchFamily="50" charset="0"/>
                <a:cs typeface="Teko Light" panose="02000000000000000000" pitchFamily="50" charset="0"/>
              </a:rPr>
              <a:t>Osiguravanje zaštite podataka od neovlaštenog pristupa</a:t>
            </a:r>
          </a:p>
        </p:txBody>
      </p:sp>
      <p:sp>
        <p:nvSpPr>
          <p:cNvPr id="11" name="Rectangle 10"/>
          <p:cNvSpPr/>
          <p:nvPr/>
        </p:nvSpPr>
        <p:spPr>
          <a:xfrm>
            <a:off x="641984" y="6702215"/>
            <a:ext cx="7301925" cy="2031325"/>
          </a:xfrm>
          <a:prstGeom prst="rect">
            <a:avLst/>
          </a:prstGeom>
        </p:spPr>
        <p:txBody>
          <a:bodyPr wrap="square">
            <a:spAutoFit/>
          </a:bodyPr>
          <a:lstStyle/>
          <a:p>
            <a:r>
              <a:rPr lang="hr-HR" sz="4200" b="1" dirty="0">
                <a:solidFill>
                  <a:srgbClr val="000000"/>
                </a:solidFill>
                <a:latin typeface="Teko Light" panose="02000000000000000000" pitchFamily="50" charset="0"/>
                <a:cs typeface="Teko Light" panose="02000000000000000000" pitchFamily="50" charset="0"/>
              </a:rPr>
              <a:t>Integritet</a:t>
            </a:r>
          </a:p>
          <a:p>
            <a:r>
              <a:rPr lang="hr-HR" sz="4200" dirty="0">
                <a:solidFill>
                  <a:srgbClr val="000000"/>
                </a:solidFill>
                <a:latin typeface="Teko Light" panose="02000000000000000000" pitchFamily="50" charset="0"/>
                <a:cs typeface="Teko Light" panose="02000000000000000000" pitchFamily="50" charset="0"/>
              </a:rPr>
              <a:t>Osiguranje da se podaci mogu mijenjati samo odgovarajućim mehanizmima</a:t>
            </a:r>
          </a:p>
        </p:txBody>
      </p:sp>
      <p:sp>
        <p:nvSpPr>
          <p:cNvPr id="12" name="Rectangle 11"/>
          <p:cNvSpPr/>
          <p:nvPr/>
        </p:nvSpPr>
        <p:spPr>
          <a:xfrm>
            <a:off x="16888122" y="6702214"/>
            <a:ext cx="7208407" cy="2031325"/>
          </a:xfrm>
          <a:prstGeom prst="rect">
            <a:avLst/>
          </a:prstGeom>
        </p:spPr>
        <p:txBody>
          <a:bodyPr wrap="square">
            <a:spAutoFit/>
          </a:bodyPr>
          <a:lstStyle/>
          <a:p>
            <a:r>
              <a:rPr lang="hr-HR" sz="4200" b="1" dirty="0">
                <a:solidFill>
                  <a:srgbClr val="000000"/>
                </a:solidFill>
                <a:latin typeface="Teko Light" panose="02000000000000000000" pitchFamily="50" charset="0"/>
                <a:cs typeface="Teko Light" panose="02000000000000000000" pitchFamily="50" charset="0"/>
              </a:rPr>
              <a:t>Dostupnost</a:t>
            </a:r>
          </a:p>
          <a:p>
            <a:r>
              <a:rPr lang="hr-HR" sz="4200" dirty="0">
                <a:solidFill>
                  <a:srgbClr val="000000"/>
                </a:solidFill>
                <a:latin typeface="Teko Light" panose="02000000000000000000" pitchFamily="50" charset="0"/>
                <a:cs typeface="Teko Light" panose="02000000000000000000" pitchFamily="50" charset="0"/>
              </a:rPr>
              <a:t>Stupanj do kojeg ovlašteni korisnici mogu pristupiti informacijama u legitimne svrhe</a:t>
            </a:r>
          </a:p>
        </p:txBody>
      </p:sp>
      <p:sp>
        <p:nvSpPr>
          <p:cNvPr id="9" name="Title 1">
            <a:extLst>
              <a:ext uri="{FF2B5EF4-FFF2-40B4-BE49-F238E27FC236}">
                <a16:creationId xmlns:a16="http://schemas.microsoft.com/office/drawing/2014/main" id="{6309933C-DEA2-4960-8C48-B6BF4052540C}"/>
              </a:ext>
            </a:extLst>
          </p:cNvPr>
          <p:cNvSpPr txBox="1">
            <a:spLocks/>
          </p:cNvSpPr>
          <p:nvPr/>
        </p:nvSpPr>
        <p:spPr>
          <a:xfrm>
            <a:off x="641986" y="935838"/>
            <a:ext cx="10154543" cy="1500090"/>
          </a:xfrm>
          <a:prstGeom prst="rect">
            <a:avLst/>
          </a:prstGeom>
        </p:spPr>
        <p:txBody>
          <a:bodyPr vert="horz" lIns="137151" tIns="68576" rIns="137151" bIns="6857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r-HR" sz="8100" dirty="0">
                <a:solidFill>
                  <a:schemeClr val="tx2">
                    <a:lumMod val="50000"/>
                  </a:schemeClr>
                </a:solidFill>
                <a:latin typeface="Crosig Sans Med" pitchFamily="2" charset="0"/>
                <a:ea typeface="Crosig Sans Med" pitchFamily="2" charset="0"/>
                <a:cs typeface="Teko SemiBold" panose="02000000000000000000" pitchFamily="50" charset="0"/>
              </a:rPr>
              <a:t>CIA trijada</a:t>
            </a:r>
          </a:p>
        </p:txBody>
      </p:sp>
    </p:spTree>
    <p:extLst>
      <p:ext uri="{BB962C8B-B14F-4D97-AF65-F5344CB8AC3E}">
        <p14:creationId xmlns:p14="http://schemas.microsoft.com/office/powerpoint/2010/main" val="2070411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6"/>
          <p:cNvSpPr txBox="1">
            <a:spLocks/>
          </p:cNvSpPr>
          <p:nvPr/>
        </p:nvSpPr>
        <p:spPr>
          <a:xfrm>
            <a:off x="16509819" y="12901514"/>
            <a:ext cx="2189605" cy="730202"/>
          </a:xfrm>
          <a:prstGeom prst="rect">
            <a:avLst/>
          </a:prstGeom>
        </p:spPr>
        <p:txBody>
          <a:bodyPr vert="horz" lIns="182868" tIns="91434" rIns="182868" bIns="91434"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6944D2-A92F-A84C-A2A8-1BB20EF1D75F}" type="slidenum">
              <a:rPr lang="en-US" sz="1600">
                <a:solidFill>
                  <a:schemeClr val="bg1">
                    <a:lumMod val="85000"/>
                  </a:schemeClr>
                </a:solidFill>
                <a:latin typeface="Crosig Reg" pitchFamily="50" charset="0"/>
              </a:rPr>
              <a:pPr/>
              <a:t>60</a:t>
            </a:fld>
            <a:endParaRPr lang="en-US" sz="1600">
              <a:solidFill>
                <a:schemeClr val="bg1">
                  <a:lumMod val="85000"/>
                </a:schemeClr>
              </a:solidFill>
              <a:latin typeface="Crosig Reg" pitchFamily="50" charset="0"/>
            </a:endParaRPr>
          </a:p>
        </p:txBody>
      </p:sp>
      <p:sp>
        <p:nvSpPr>
          <p:cNvPr id="3" name="Title 1">
            <a:extLst>
              <a:ext uri="{FF2B5EF4-FFF2-40B4-BE49-F238E27FC236}">
                <a16:creationId xmlns:a16="http://schemas.microsoft.com/office/drawing/2014/main" id="{BA3C4696-B78A-45AF-B172-59EF17A1F61A}"/>
              </a:ext>
            </a:extLst>
          </p:cNvPr>
          <p:cNvSpPr txBox="1">
            <a:spLocks/>
          </p:cNvSpPr>
          <p:nvPr/>
        </p:nvSpPr>
        <p:spPr>
          <a:xfrm>
            <a:off x="2182761" y="4365522"/>
            <a:ext cx="20470762" cy="7698211"/>
          </a:xfrm>
          <a:prstGeom prst="rect">
            <a:avLst/>
          </a:prstGeom>
        </p:spPr>
        <p:txBody>
          <a:bodyPr vert="horz" lIns="0" tIns="0" rIns="0" bIns="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hr-HR" sz="16600" b="1" dirty="0">
                <a:solidFill>
                  <a:srgbClr val="002060"/>
                </a:solidFill>
                <a:latin typeface="Crosig Reg" pitchFamily="50" charset="0"/>
              </a:rPr>
              <a:t>Primjeri i zaštita</a:t>
            </a:r>
          </a:p>
        </p:txBody>
      </p:sp>
    </p:spTree>
    <p:extLst>
      <p:ext uri="{BB962C8B-B14F-4D97-AF65-F5344CB8AC3E}">
        <p14:creationId xmlns:p14="http://schemas.microsoft.com/office/powerpoint/2010/main" val="892375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Procjena rizika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269082" y="20721"/>
            <a:ext cx="16107235" cy="1371510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fontAlgn="base">
              <a:lnSpc>
                <a:spcPct val="120000"/>
              </a:lnSpc>
              <a:spcBef>
                <a:spcPct val="0"/>
              </a:spcBef>
            </a:pPr>
            <a:r>
              <a:rPr lang="en-US" altLang="sr-Latn-RS" sz="5600" dirty="0" err="1"/>
              <a:t>Procjena</a:t>
            </a:r>
            <a:r>
              <a:rPr lang="en-US" altLang="sr-Latn-RS" sz="5600" dirty="0"/>
              <a:t> </a:t>
            </a:r>
            <a:r>
              <a:rPr lang="en-US" altLang="sr-Latn-RS" sz="5600" dirty="0" err="1"/>
              <a:t>rizika</a:t>
            </a:r>
            <a:r>
              <a:rPr lang="en-US" altLang="sr-Latn-RS" sz="5600" dirty="0"/>
              <a:t> </a:t>
            </a:r>
            <a:r>
              <a:rPr lang="en-US" altLang="sr-Latn-RS" sz="5600" dirty="0" err="1"/>
              <a:t>određuje</a:t>
            </a:r>
            <a:r>
              <a:rPr lang="en-US" altLang="sr-Latn-RS" sz="5600" dirty="0"/>
              <a:t> </a:t>
            </a:r>
            <a:r>
              <a:rPr lang="en-US" altLang="sr-Latn-RS" sz="5600" dirty="0" err="1"/>
              <a:t>koje</a:t>
            </a:r>
            <a:r>
              <a:rPr lang="en-US" altLang="sr-Latn-RS" sz="5600" dirty="0"/>
              <a:t> </a:t>
            </a:r>
            <a:r>
              <a:rPr lang="en-US" altLang="sr-Latn-RS" sz="5600" dirty="0" err="1"/>
              <a:t>podatke</a:t>
            </a:r>
            <a:r>
              <a:rPr lang="en-US" altLang="sr-Latn-RS" sz="5600" dirty="0"/>
              <a:t> </a:t>
            </a:r>
            <a:r>
              <a:rPr lang="en-US" altLang="sr-Latn-RS" sz="5600" dirty="0" err="1"/>
              <a:t>i</a:t>
            </a:r>
            <a:r>
              <a:rPr lang="en-US" altLang="sr-Latn-RS" sz="5600" dirty="0"/>
              <a:t> </a:t>
            </a:r>
            <a:r>
              <a:rPr lang="en-US" altLang="sr-Latn-RS" sz="5600" dirty="0" err="1"/>
              <a:t>sustave</a:t>
            </a:r>
            <a:r>
              <a:rPr lang="en-US" altLang="sr-Latn-RS" sz="5600" dirty="0"/>
              <a:t> </a:t>
            </a:r>
            <a:r>
              <a:rPr lang="en-US" altLang="sr-Latn-RS" sz="5600" dirty="0" err="1"/>
              <a:t>treba</a:t>
            </a:r>
            <a:r>
              <a:rPr lang="en-US" altLang="sr-Latn-RS" sz="5600" dirty="0"/>
              <a:t> </a:t>
            </a:r>
            <a:r>
              <a:rPr lang="en-US" altLang="sr-Latn-RS" sz="5600" dirty="0" err="1"/>
              <a:t>zaštititi</a:t>
            </a:r>
            <a:r>
              <a:rPr lang="en-US" altLang="sr-Latn-RS" sz="5600" dirty="0"/>
              <a:t> </a:t>
            </a:r>
            <a:r>
              <a:rPr lang="en-US" altLang="sr-Latn-RS" sz="5600" dirty="0" err="1"/>
              <a:t>i</a:t>
            </a:r>
            <a:r>
              <a:rPr lang="en-US" altLang="sr-Latn-RS" sz="5600" dirty="0"/>
              <a:t> </a:t>
            </a:r>
            <a:r>
              <a:rPr lang="en-US" altLang="sr-Latn-RS" sz="5600" dirty="0" err="1"/>
              <a:t>prijetnju</a:t>
            </a:r>
            <a:r>
              <a:rPr lang="en-US" altLang="sr-Latn-RS" sz="5600" dirty="0"/>
              <a:t> </a:t>
            </a:r>
            <a:r>
              <a:rPr lang="en-US" altLang="sr-Latn-RS" sz="5600" dirty="0" err="1"/>
              <a:t>izloženosti</a:t>
            </a:r>
            <a:r>
              <a:rPr lang="en-US" altLang="sr-Latn-RS" sz="5600" dirty="0"/>
              <a:t>. </a:t>
            </a:r>
            <a:r>
              <a:rPr lang="en-US" altLang="sr-Latn-RS" sz="5600" dirty="0" err="1"/>
              <a:t>Procjena</a:t>
            </a:r>
            <a:r>
              <a:rPr lang="en-US" altLang="sr-Latn-RS" sz="5600" dirty="0"/>
              <a:t> </a:t>
            </a:r>
            <a:r>
              <a:rPr lang="en-US" altLang="sr-Latn-RS" sz="5600" dirty="0" err="1"/>
              <a:t>rizika</a:t>
            </a:r>
            <a:r>
              <a:rPr lang="en-US" altLang="sr-Latn-RS" sz="5600" dirty="0"/>
              <a:t> </a:t>
            </a:r>
            <a:r>
              <a:rPr lang="en-US" altLang="sr-Latn-RS" sz="5600" dirty="0" err="1"/>
              <a:t>trebala</a:t>
            </a:r>
            <a:r>
              <a:rPr lang="en-US" altLang="sr-Latn-RS" sz="5600" dirty="0"/>
              <a:t> bi </a:t>
            </a:r>
            <a:r>
              <a:rPr lang="en-US" altLang="sr-Latn-RS" sz="5600" dirty="0" err="1"/>
              <a:t>obuhvatiti</a:t>
            </a:r>
            <a:r>
              <a:rPr lang="en-US" altLang="sr-Latn-RS" sz="5600" dirty="0"/>
              <a:t>:</a:t>
            </a:r>
          </a:p>
          <a:p>
            <a:pPr marL="571471" indent="-571471" fontAlgn="base">
              <a:lnSpc>
                <a:spcPct val="120000"/>
              </a:lnSpc>
              <a:spcBef>
                <a:spcPct val="0"/>
              </a:spcBef>
              <a:buFont typeface="Arial" panose="020B0604020202020204" pitchFamily="34" charset="0"/>
              <a:buChar char="•"/>
            </a:pPr>
            <a:r>
              <a:rPr lang="en-US" altLang="sr-Latn-RS" sz="5600" dirty="0" err="1"/>
              <a:t>Gdje</a:t>
            </a:r>
            <a:r>
              <a:rPr lang="en-US" altLang="sr-Latn-RS" sz="5600" dirty="0"/>
              <a:t> </a:t>
            </a:r>
            <a:r>
              <a:rPr lang="en-US" altLang="sr-Latn-RS" sz="5600" dirty="0" err="1"/>
              <a:t>i</a:t>
            </a:r>
            <a:r>
              <a:rPr lang="en-US" altLang="sr-Latn-RS" sz="5600" dirty="0"/>
              <a:t> </a:t>
            </a:r>
            <a:r>
              <a:rPr lang="en-US" altLang="sr-Latn-RS" sz="5600" dirty="0" err="1"/>
              <a:t>kako</a:t>
            </a:r>
            <a:r>
              <a:rPr lang="en-US" altLang="sr-Latn-RS" sz="5600" dirty="0"/>
              <a:t> se </a:t>
            </a:r>
            <a:r>
              <a:rPr lang="en-US" altLang="sr-Latn-RS" sz="5600" dirty="0" err="1"/>
              <a:t>čuvaju</a:t>
            </a:r>
            <a:r>
              <a:rPr lang="en-US" altLang="sr-Latn-RS" sz="5600" dirty="0"/>
              <a:t> </a:t>
            </a:r>
            <a:r>
              <a:rPr lang="en-US" altLang="sr-Latn-RS" sz="5600" dirty="0" err="1"/>
              <a:t>osjetljivi</a:t>
            </a:r>
            <a:r>
              <a:rPr lang="en-US" altLang="sr-Latn-RS" sz="5600" dirty="0"/>
              <a:t> </a:t>
            </a:r>
            <a:r>
              <a:rPr lang="en-US" altLang="sr-Latn-RS" sz="5600" dirty="0" err="1"/>
              <a:t>podaci</a:t>
            </a:r>
            <a:r>
              <a:rPr lang="en-US" altLang="sr-Latn-RS" sz="5600" dirty="0"/>
              <a:t>, </a:t>
            </a:r>
            <a:r>
              <a:rPr lang="en-US" altLang="sr-Latn-RS" sz="5600" dirty="0" err="1"/>
              <a:t>tko</a:t>
            </a:r>
            <a:r>
              <a:rPr lang="en-US" altLang="sr-Latn-RS" sz="5600" dirty="0"/>
              <a:t> </a:t>
            </a:r>
            <a:r>
              <a:rPr lang="en-US" altLang="sr-Latn-RS" sz="5600" dirty="0" err="1"/>
              <a:t>ih</a:t>
            </a:r>
            <a:r>
              <a:rPr lang="en-US" altLang="sr-Latn-RS" sz="5600" dirty="0"/>
              <a:t> </a:t>
            </a:r>
            <a:r>
              <a:rPr lang="en-US" altLang="sr-Latn-RS" sz="5600" dirty="0" err="1"/>
              <a:t>koristi</a:t>
            </a:r>
            <a:r>
              <a:rPr lang="en-US" altLang="sr-Latn-RS" sz="5600" dirty="0"/>
              <a:t> </a:t>
            </a:r>
            <a:r>
              <a:rPr lang="en-US" altLang="sr-Latn-RS" sz="5600" dirty="0" err="1"/>
              <a:t>i</a:t>
            </a:r>
            <a:r>
              <a:rPr lang="en-US" altLang="sr-Latn-RS" sz="5600" dirty="0"/>
              <a:t> </a:t>
            </a:r>
            <a:r>
              <a:rPr lang="en-US" altLang="sr-Latn-RS" sz="5600" dirty="0" err="1"/>
              <a:t>kako</a:t>
            </a:r>
            <a:r>
              <a:rPr lang="en-US" altLang="sr-Latn-RS" sz="5600" dirty="0"/>
              <a:t> se </a:t>
            </a:r>
            <a:r>
              <a:rPr lang="en-US" altLang="sr-Latn-RS" sz="5600" dirty="0" err="1"/>
              <a:t>koriste</a:t>
            </a:r>
            <a:endParaRPr lang="en-US" altLang="sr-Latn-RS" sz="5600" dirty="0"/>
          </a:p>
          <a:p>
            <a:pPr marL="571471" indent="-571471" fontAlgn="base">
              <a:lnSpc>
                <a:spcPct val="120000"/>
              </a:lnSpc>
              <a:spcBef>
                <a:spcPct val="0"/>
              </a:spcBef>
              <a:buFont typeface="Arial" panose="020B0604020202020204" pitchFamily="34" charset="0"/>
              <a:buChar char="•"/>
            </a:pPr>
            <a:r>
              <a:rPr lang="en-US" altLang="sr-Latn-RS" sz="5600" dirty="0" err="1"/>
              <a:t>Kako</a:t>
            </a:r>
            <a:r>
              <a:rPr lang="en-US" altLang="sr-Latn-RS" sz="5600" dirty="0"/>
              <a:t> se </a:t>
            </a:r>
            <a:r>
              <a:rPr lang="en-US" altLang="sr-Latn-RS" sz="5600" dirty="0" err="1"/>
              <a:t>koristi</a:t>
            </a:r>
            <a:r>
              <a:rPr lang="en-US" altLang="sr-Latn-RS" sz="5600" dirty="0"/>
              <a:t> e-</a:t>
            </a:r>
            <a:r>
              <a:rPr lang="en-US" altLang="sr-Latn-RS" sz="5600" dirty="0" err="1"/>
              <a:t>pošta</a:t>
            </a:r>
            <a:endParaRPr lang="en-US" altLang="sr-Latn-RS" sz="5600" dirty="0"/>
          </a:p>
          <a:p>
            <a:pPr marL="571471" indent="-571471" fontAlgn="base">
              <a:lnSpc>
                <a:spcPct val="120000"/>
              </a:lnSpc>
              <a:spcBef>
                <a:spcPct val="0"/>
              </a:spcBef>
              <a:buFont typeface="Arial" panose="020B0604020202020204" pitchFamily="34" charset="0"/>
              <a:buChar char="•"/>
            </a:pPr>
            <a:r>
              <a:rPr lang="en-US" altLang="sr-Latn-RS" sz="5600" dirty="0" err="1"/>
              <a:t>Kako</a:t>
            </a:r>
            <a:r>
              <a:rPr lang="en-US" altLang="sr-Latn-RS" sz="5600" dirty="0"/>
              <a:t> se </a:t>
            </a:r>
            <a:r>
              <a:rPr lang="en-US" altLang="sr-Latn-RS" sz="5600" dirty="0" err="1"/>
              <a:t>podacima</a:t>
            </a:r>
            <a:r>
              <a:rPr lang="en-US" altLang="sr-Latn-RS" sz="5600" dirty="0"/>
              <a:t> </a:t>
            </a:r>
            <a:r>
              <a:rPr lang="en-US" altLang="sr-Latn-RS" sz="5600" dirty="0" err="1"/>
              <a:t>pristupa</a:t>
            </a:r>
            <a:r>
              <a:rPr lang="en-US" altLang="sr-Latn-RS" sz="5600" dirty="0"/>
              <a:t> </a:t>
            </a:r>
            <a:r>
              <a:rPr lang="en-US" altLang="sr-Latn-RS" sz="5600" dirty="0" err="1"/>
              <a:t>na</a:t>
            </a:r>
            <a:r>
              <a:rPr lang="en-US" altLang="sr-Latn-RS" sz="5600" dirty="0"/>
              <a:t> </a:t>
            </a:r>
            <a:r>
              <a:rPr lang="en-US" altLang="sr-Latn-RS" sz="5600" dirty="0" err="1"/>
              <a:t>daljinu</a:t>
            </a:r>
            <a:endParaRPr lang="en-US" altLang="sr-Latn-RS" sz="5600" dirty="0"/>
          </a:p>
          <a:p>
            <a:pPr marL="571471" indent="-571471" fontAlgn="base">
              <a:lnSpc>
                <a:spcPct val="120000"/>
              </a:lnSpc>
              <a:spcBef>
                <a:spcPct val="0"/>
              </a:spcBef>
              <a:buFont typeface="Arial" panose="020B0604020202020204" pitchFamily="34" charset="0"/>
              <a:buChar char="•"/>
            </a:pPr>
            <a:r>
              <a:rPr lang="en-US" altLang="sr-Latn-RS" sz="5600" dirty="0"/>
              <a:t>Koji se </a:t>
            </a:r>
            <a:r>
              <a:rPr lang="en-US" altLang="sr-Latn-RS" sz="5600" dirty="0" err="1"/>
              <a:t>pristupi</a:t>
            </a:r>
            <a:r>
              <a:rPr lang="en-US" altLang="sr-Latn-RS" sz="5600" dirty="0"/>
              <a:t> </a:t>
            </a:r>
            <a:r>
              <a:rPr lang="en-US" altLang="sr-Latn-RS" sz="5600" dirty="0" err="1"/>
              <a:t>koriste</a:t>
            </a:r>
            <a:r>
              <a:rPr lang="en-US" altLang="sr-Latn-RS" sz="5600" dirty="0"/>
              <a:t> za </a:t>
            </a:r>
            <a:r>
              <a:rPr lang="en-US" altLang="sr-Latn-RS" sz="5600" dirty="0" err="1"/>
              <a:t>zaštitu</a:t>
            </a:r>
            <a:r>
              <a:rPr lang="en-US" altLang="sr-Latn-RS" sz="5600" dirty="0"/>
              <a:t> </a:t>
            </a:r>
            <a:r>
              <a:rPr lang="en-US" altLang="sr-Latn-RS" sz="5600" dirty="0" err="1"/>
              <a:t>podataka</a:t>
            </a:r>
            <a:endParaRPr lang="en-US" altLang="sr-Latn-RS" sz="5600" dirty="0"/>
          </a:p>
          <a:p>
            <a:pPr marL="571471" indent="-571471" fontAlgn="base">
              <a:lnSpc>
                <a:spcPct val="120000"/>
              </a:lnSpc>
              <a:spcBef>
                <a:spcPct val="0"/>
              </a:spcBef>
              <a:buFont typeface="Arial" panose="020B0604020202020204" pitchFamily="34" charset="0"/>
              <a:buChar char="•"/>
            </a:pPr>
            <a:r>
              <a:rPr lang="en-US" altLang="sr-Latn-RS" sz="5600" dirty="0" err="1"/>
              <a:t>Kada</a:t>
            </a:r>
            <a:r>
              <a:rPr lang="en-US" altLang="sr-Latn-RS" sz="5600" dirty="0"/>
              <a:t> </a:t>
            </a:r>
            <a:r>
              <a:rPr lang="en-US" altLang="sr-Latn-RS" sz="5600" dirty="0" err="1"/>
              <a:t>i</a:t>
            </a:r>
            <a:r>
              <a:rPr lang="en-US" altLang="sr-Latn-RS" sz="5600" dirty="0"/>
              <a:t> </a:t>
            </a:r>
            <a:r>
              <a:rPr lang="en-US" altLang="sr-Latn-RS" sz="5600" dirty="0" err="1"/>
              <a:t>gdje</a:t>
            </a:r>
            <a:r>
              <a:rPr lang="en-US" altLang="sr-Latn-RS" sz="5600" dirty="0"/>
              <a:t> se </a:t>
            </a:r>
            <a:r>
              <a:rPr lang="en-US" altLang="sr-Latn-RS" sz="5600" dirty="0" err="1"/>
              <a:t>koriste</a:t>
            </a:r>
            <a:r>
              <a:rPr lang="en-US" altLang="sr-Latn-RS" sz="5600" dirty="0"/>
              <a:t> </a:t>
            </a:r>
            <a:r>
              <a:rPr lang="en-US" altLang="sr-Latn-RS" sz="5600" dirty="0" err="1"/>
              <a:t>mobilni</a:t>
            </a:r>
            <a:r>
              <a:rPr lang="en-US" altLang="sr-Latn-RS" sz="5600" dirty="0"/>
              <a:t> </a:t>
            </a:r>
            <a:r>
              <a:rPr lang="en-US" altLang="sr-Latn-RS" sz="5600" dirty="0" err="1"/>
              <a:t>uređaji</a:t>
            </a:r>
            <a:endParaRPr lang="en-US" altLang="sr-Latn-RS" sz="5600" dirty="0"/>
          </a:p>
        </p:txBody>
      </p:sp>
    </p:spTree>
    <p:extLst>
      <p:ext uri="{BB962C8B-B14F-4D97-AF65-F5344CB8AC3E}">
        <p14:creationId xmlns:p14="http://schemas.microsoft.com/office/powerpoint/2010/main" val="182179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667912" y="1174081"/>
            <a:ext cx="7141743" cy="6774553"/>
          </a:xfrm>
        </p:spPr>
        <p:txBody>
          <a:bodyPr vert="horz" lIns="182868" tIns="91434" rIns="182868" bIns="91434" rtlCol="0" anchor="b">
            <a:normAutofit/>
          </a:bodyPr>
          <a:lstStyle/>
          <a:p>
            <a:pPr algn="r"/>
            <a:r>
              <a:rPr lang="hr-HR" sz="8000" dirty="0">
                <a:solidFill>
                  <a:srgbClr val="002060"/>
                </a:solidFill>
              </a:rPr>
              <a:t>Sveobuhvatni sigurnosni plan</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20721"/>
            <a:ext cx="16307286"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685766" indent="-685766" fontAlgn="base">
              <a:lnSpc>
                <a:spcPct val="120000"/>
              </a:lnSpc>
              <a:spcBef>
                <a:spcPct val="0"/>
              </a:spcBef>
              <a:buFont typeface="Arial" panose="020B0604020202020204" pitchFamily="34" charset="0"/>
              <a:buChar char="•"/>
            </a:pPr>
            <a:r>
              <a:rPr lang="hr-HR" altLang="sr-Latn-RS" sz="5600" dirty="0"/>
              <a:t>Stvaranje sveobuhvatnog sigurnosnog plana.</a:t>
            </a:r>
          </a:p>
          <a:p>
            <a:pPr marL="685766" indent="-685766" fontAlgn="base">
              <a:lnSpc>
                <a:spcPct val="120000"/>
              </a:lnSpc>
              <a:spcBef>
                <a:spcPct val="0"/>
              </a:spcBef>
              <a:buFont typeface="Arial" panose="020B0604020202020204" pitchFamily="34" charset="0"/>
              <a:buChar char="•"/>
            </a:pPr>
            <a:r>
              <a:rPr lang="hr-HR" altLang="sr-Latn-RS" sz="5600" dirty="0"/>
              <a:t>Sveobuhvatan sigurnosni plan trebao bi se baviti sigurnosnim ranjivostima i navesti pristupe za zaštitu od sigurnosnih propusta i oporavka od njih. </a:t>
            </a:r>
          </a:p>
          <a:p>
            <a:pPr marL="685766" indent="-685766" fontAlgn="base">
              <a:lnSpc>
                <a:spcPct val="120000"/>
              </a:lnSpc>
              <a:spcBef>
                <a:spcPct val="0"/>
              </a:spcBef>
              <a:buFont typeface="Arial" panose="020B0604020202020204" pitchFamily="34" charset="0"/>
              <a:buChar char="•"/>
            </a:pPr>
            <a:r>
              <a:rPr lang="hr-HR" altLang="sr-Latn-RS" sz="5600" dirty="0"/>
              <a:t>Ne bi trebao zaštititi samo vitalne podatke od hakera i </a:t>
            </a:r>
            <a:r>
              <a:rPr lang="hr-HR" altLang="sr-Latn-RS" sz="5600" dirty="0" err="1"/>
              <a:t>cyber</a:t>
            </a:r>
            <a:r>
              <a:rPr lang="hr-HR" altLang="sr-Latn-RS" sz="5600" dirty="0"/>
              <a:t> kriminalaca, već i zaštititi od nenamjerne izloženosti podataka upućenih osoba. </a:t>
            </a:r>
          </a:p>
          <a:p>
            <a:pPr marL="685766" indent="-685766" fontAlgn="base">
              <a:lnSpc>
                <a:spcPct val="120000"/>
              </a:lnSpc>
              <a:spcBef>
                <a:spcPct val="0"/>
              </a:spcBef>
              <a:buFont typeface="Arial" panose="020B0604020202020204" pitchFamily="34" charset="0"/>
              <a:buChar char="•"/>
            </a:pPr>
            <a:r>
              <a:rPr lang="hr-HR" altLang="sr-Latn-RS" sz="5600" dirty="0"/>
              <a:t>Plan treba testirati kako bi se provjerilo radi li dobro.</a:t>
            </a:r>
          </a:p>
        </p:txBody>
      </p:sp>
    </p:spTree>
    <p:extLst>
      <p:ext uri="{BB962C8B-B14F-4D97-AF65-F5344CB8AC3E}">
        <p14:creationId xmlns:p14="http://schemas.microsoft.com/office/powerpoint/2010/main" val="3655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Dubinska obrana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6" y="20721"/>
            <a:ext cx="16301191"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685766" indent="-685766" fontAlgn="base">
              <a:lnSpc>
                <a:spcPct val="120000"/>
              </a:lnSpc>
              <a:spcBef>
                <a:spcPct val="0"/>
              </a:spcBef>
              <a:buFont typeface="Arial" panose="020B0604020202020204" pitchFamily="34" charset="0"/>
              <a:buChar char="•"/>
            </a:pPr>
            <a:r>
              <a:rPr lang="hr-HR" altLang="sr-Latn-RS" sz="4000" dirty="0"/>
              <a:t>Snažna obrana od prijetnji kibernetske sigurnosti može se stvoriti primjenom rješenja koje provodi kombinaciju </a:t>
            </a:r>
            <a:r>
              <a:rPr lang="hr-HR" altLang="sr-Latn-RS" sz="4000" dirty="0" err="1"/>
              <a:t>proaktivnih</a:t>
            </a:r>
            <a:r>
              <a:rPr lang="hr-HR" altLang="sr-Latn-RS" sz="4000" dirty="0"/>
              <a:t> i reaktivnih tehnologija. Jedan od takvih pristupa je otkrivanje i odgovor krajnje točke (</a:t>
            </a:r>
            <a:r>
              <a:rPr lang="hr-HR" altLang="sr-Latn-RS" sz="4000" i="1" dirty="0" err="1"/>
              <a:t>Endpoint</a:t>
            </a:r>
            <a:r>
              <a:rPr lang="hr-HR" altLang="sr-Latn-RS" sz="4000" i="1" dirty="0"/>
              <a:t> </a:t>
            </a:r>
            <a:r>
              <a:rPr lang="hr-HR" altLang="sr-Latn-RS" sz="4000" i="1" dirty="0" err="1"/>
              <a:t>Detection</a:t>
            </a:r>
            <a:r>
              <a:rPr lang="hr-HR" altLang="sr-Latn-RS" sz="4000" i="1" dirty="0"/>
              <a:t> &amp; </a:t>
            </a:r>
            <a:r>
              <a:rPr lang="hr-HR" altLang="sr-Latn-RS" sz="4000" i="1" dirty="0" err="1"/>
              <a:t>Response</a:t>
            </a:r>
            <a:r>
              <a:rPr lang="hr-HR" altLang="sr-Latn-RS" sz="4000" dirty="0"/>
              <a:t> - EDR), koji kontinuirano nadgleda i brzo reagira na prijetnju kibernetske sigurnosti. </a:t>
            </a:r>
          </a:p>
          <a:p>
            <a:pPr marL="685766" indent="-685766" fontAlgn="base">
              <a:lnSpc>
                <a:spcPct val="120000"/>
              </a:lnSpc>
              <a:spcBef>
                <a:spcPct val="0"/>
              </a:spcBef>
              <a:buFont typeface="Arial" panose="020B0604020202020204" pitchFamily="34" charset="0"/>
              <a:buChar char="•"/>
            </a:pPr>
            <a:r>
              <a:rPr lang="hr-HR" altLang="sr-Latn-RS" sz="4000" dirty="0"/>
              <a:t>Međutim, EDR rješenje može biti pretjerano složeno, proizvodeći velike količine podataka i upozorenja. Uz to, mnoga EDR rješenja oslanjaju se na umjetnu inteligenciju koja ponekad propušta hvatanje ključnih informacija. </a:t>
            </a:r>
          </a:p>
          <a:p>
            <a:pPr marL="685766" indent="-685766" fontAlgn="base">
              <a:lnSpc>
                <a:spcPct val="120000"/>
              </a:lnSpc>
              <a:spcBef>
                <a:spcPct val="0"/>
              </a:spcBef>
              <a:buFont typeface="Arial" panose="020B0604020202020204" pitchFamily="34" charset="0"/>
              <a:buChar char="•"/>
            </a:pPr>
            <a:r>
              <a:rPr lang="hr-HR" altLang="sr-Latn-RS" sz="4000" dirty="0"/>
              <a:t>Boljim pristupom upravlja se EDR-om, koji kombinira praćenje prijetnji 24 sata dnevno, odgovor na incidente i filtriranje upozorenja. </a:t>
            </a:r>
          </a:p>
          <a:p>
            <a:pPr marL="685766" indent="-685766" fontAlgn="base">
              <a:lnSpc>
                <a:spcPct val="120000"/>
              </a:lnSpc>
              <a:spcBef>
                <a:spcPct val="0"/>
              </a:spcBef>
              <a:buFont typeface="Arial" panose="020B0604020202020204" pitchFamily="34" charset="0"/>
              <a:buChar char="•"/>
            </a:pPr>
            <a:r>
              <a:rPr lang="hr-HR" altLang="sr-Latn-RS" sz="4000" dirty="0"/>
              <a:t>Upravljani EDR pruža dublje istraživanje, analizu i provjeru valjanosti prijetnji od EDR-a kombinacijom napredne analitike, obavještajnih podataka o prijetnjama, forenzičkog prikupljanja podataka i ljudske stručnosti.</a:t>
            </a:r>
          </a:p>
        </p:txBody>
      </p:sp>
    </p:spTree>
    <p:extLst>
      <p:ext uri="{BB962C8B-B14F-4D97-AF65-F5344CB8AC3E}">
        <p14:creationId xmlns:p14="http://schemas.microsoft.com/office/powerpoint/2010/main" val="278392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Sigurnosna kultura</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269082" y="40047"/>
            <a:ext cx="16107235" cy="1267306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685766" indent="-685766" fontAlgn="base">
              <a:lnSpc>
                <a:spcPct val="120000"/>
              </a:lnSpc>
              <a:spcBef>
                <a:spcPct val="0"/>
              </a:spcBef>
              <a:buFont typeface="Arial" panose="020B0604020202020204" pitchFamily="34" charset="0"/>
              <a:buChar char="•"/>
            </a:pPr>
            <a:r>
              <a:rPr lang="hr-HR" altLang="sr-Latn-RS" sz="5400" dirty="0"/>
              <a:t>Dobar sigurnosni program mora uključivati ​​politike obuke koje educiraju osoblje o sigurnosnim politikama i planovima i povećava njihovu sigurnosnu svijest. </a:t>
            </a:r>
          </a:p>
          <a:p>
            <a:pPr marL="685766" indent="-685766" fontAlgn="base">
              <a:lnSpc>
                <a:spcPct val="120000"/>
              </a:lnSpc>
              <a:spcBef>
                <a:spcPct val="0"/>
              </a:spcBef>
              <a:buFont typeface="Arial" panose="020B0604020202020204" pitchFamily="34" charset="0"/>
              <a:buChar char="•"/>
            </a:pPr>
            <a:r>
              <a:rPr lang="hr-HR" altLang="sr-Latn-RS" sz="5400" dirty="0"/>
              <a:t>Zaposlenici koji budno i motivirano štite osjetljive podatke najcjenjeniji su oklop u obrani od prijetnji </a:t>
            </a:r>
            <a:r>
              <a:rPr lang="hr-HR" altLang="sr-Latn-RS" sz="5400" dirty="0" err="1"/>
              <a:t>cyber</a:t>
            </a:r>
            <a:r>
              <a:rPr lang="hr-HR" altLang="sr-Latn-RS" sz="5400" dirty="0"/>
              <a:t> sigurnosti. </a:t>
            </a:r>
          </a:p>
          <a:p>
            <a:pPr marL="685766" indent="-685766" fontAlgn="base">
              <a:lnSpc>
                <a:spcPct val="120000"/>
              </a:lnSpc>
              <a:spcBef>
                <a:spcPct val="0"/>
              </a:spcBef>
              <a:buFont typeface="Arial" panose="020B0604020202020204" pitchFamily="34" charset="0"/>
              <a:buChar char="•"/>
            </a:pPr>
            <a:r>
              <a:rPr lang="hr-HR" altLang="sr-Latn-RS" sz="5400" dirty="0"/>
              <a:t>Važna su strana obuke o osvješćivanju o sigurnosti simulacije koje oponašaju zlonamjeran pristup socijalnom inženjeringu, poput krađe identiteta i krađe koplja, namijenjene zavaravanju zaposlenika u otkrivanju osjetljivih podataka.</a:t>
            </a:r>
          </a:p>
        </p:txBody>
      </p:sp>
    </p:spTree>
    <p:extLst>
      <p:ext uri="{BB962C8B-B14F-4D97-AF65-F5344CB8AC3E}">
        <p14:creationId xmlns:p14="http://schemas.microsoft.com/office/powerpoint/2010/main" val="40140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EA9FFA-9F74-4C26-8E4E-6AEBC7FCEDD7}"/>
              </a:ext>
            </a:extLst>
          </p:cNvPr>
          <p:cNvSpPr>
            <a:spLocks noGrp="1"/>
          </p:cNvSpPr>
          <p:nvPr>
            <p:ph type="title"/>
          </p:nvPr>
        </p:nvSpPr>
        <p:spPr>
          <a:xfrm>
            <a:off x="933383" y="1174081"/>
            <a:ext cx="6402315" cy="6774553"/>
          </a:xfrm>
        </p:spPr>
        <p:txBody>
          <a:bodyPr vert="horz" lIns="182868" tIns="91434" rIns="182868" bIns="91434" rtlCol="0" anchor="b">
            <a:normAutofit/>
          </a:bodyPr>
          <a:lstStyle/>
          <a:p>
            <a:pPr algn="r"/>
            <a:r>
              <a:rPr lang="hr-HR" sz="8000" dirty="0">
                <a:solidFill>
                  <a:srgbClr val="002060"/>
                </a:solidFill>
              </a:rPr>
              <a:t>Sigurnosne usluge</a:t>
            </a:r>
            <a:endParaRPr lang="en-US" sz="8000" dirty="0">
              <a:solidFill>
                <a:srgbClr val="002060"/>
              </a:solidFill>
            </a:endParaRPr>
          </a:p>
        </p:txBody>
      </p:sp>
      <p:sp>
        <p:nvSpPr>
          <p:cNvPr id="9" name="Rectangle 1">
            <a:extLst>
              <a:ext uri="{FF2B5EF4-FFF2-40B4-BE49-F238E27FC236}">
                <a16:creationId xmlns:a16="http://schemas.microsoft.com/office/drawing/2014/main" id="{278527AF-BB2C-47A7-9AA4-A48FA89C4EE9}"/>
              </a:ext>
            </a:extLst>
          </p:cNvPr>
          <p:cNvSpPr>
            <a:spLocks noChangeArrowheads="1"/>
          </p:cNvSpPr>
          <p:nvPr/>
        </p:nvSpPr>
        <p:spPr bwMode="auto">
          <a:xfrm>
            <a:off x="8075127" y="20721"/>
            <a:ext cx="16301189" cy="1367455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a:bodyPr>
          <a:lstStyle/>
          <a:p>
            <a:pPr marL="914354" indent="-914354" fontAlgn="base">
              <a:lnSpc>
                <a:spcPct val="120000"/>
              </a:lnSpc>
              <a:spcBef>
                <a:spcPct val="0"/>
              </a:spcBef>
              <a:buFont typeface="Arial" panose="020B0604020202020204" pitchFamily="34" charset="0"/>
              <a:buChar char="•"/>
            </a:pPr>
            <a:r>
              <a:rPr lang="hr-HR" altLang="sr-Latn-RS" sz="5600" dirty="0"/>
              <a:t>Rastući obujam i sofisticiranost </a:t>
            </a:r>
            <a:r>
              <a:rPr lang="hr-HR" altLang="sr-Latn-RS" sz="5600" dirty="0" err="1"/>
              <a:t>cyber</a:t>
            </a:r>
            <a:r>
              <a:rPr lang="hr-HR" altLang="sr-Latn-RS" sz="5600" dirty="0"/>
              <a:t> napada otežavaju tvrtkama a i njihovim IT odjelima posvećivanje vremena i pažnje potrebnog za suzbijanje tih prijetnji. </a:t>
            </a:r>
          </a:p>
          <a:p>
            <a:pPr marL="914354" indent="-914354" fontAlgn="base">
              <a:lnSpc>
                <a:spcPct val="120000"/>
              </a:lnSpc>
              <a:spcBef>
                <a:spcPct val="0"/>
              </a:spcBef>
              <a:buFont typeface="Arial" panose="020B0604020202020204" pitchFamily="34" charset="0"/>
              <a:buChar char="•"/>
            </a:pPr>
            <a:r>
              <a:rPr lang="hr-HR" altLang="sr-Latn-RS" sz="5600" dirty="0"/>
              <a:t>Kao odgovor na to, važno je iskoristiti pružatelje usluga koji imaju stručnost za razvoj i provedbu sigurnosnih planova.</a:t>
            </a:r>
          </a:p>
        </p:txBody>
      </p:sp>
    </p:spTree>
    <p:extLst>
      <p:ext uri="{BB962C8B-B14F-4D97-AF65-F5344CB8AC3E}">
        <p14:creationId xmlns:p14="http://schemas.microsoft.com/office/powerpoint/2010/main" val="6921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A0407B-1A4D-4974-AE46-0167A1DBCC68}"/>
              </a:ext>
            </a:extLst>
          </p:cNvPr>
          <p:cNvPicPr>
            <a:picLocks noChangeAspect="1"/>
          </p:cNvPicPr>
          <p:nvPr/>
        </p:nvPicPr>
        <p:blipFill>
          <a:blip r:embed="rId2"/>
          <a:stretch>
            <a:fillRect/>
          </a:stretch>
        </p:blipFill>
        <p:spPr>
          <a:xfrm>
            <a:off x="15134689" y="1287297"/>
            <a:ext cx="5671989" cy="11141407"/>
          </a:xfrm>
          <a:prstGeom prst="rect">
            <a:avLst/>
          </a:prstGeom>
        </p:spPr>
      </p:pic>
      <p:pic>
        <p:nvPicPr>
          <p:cNvPr id="5" name="Picture 4">
            <a:extLst>
              <a:ext uri="{FF2B5EF4-FFF2-40B4-BE49-F238E27FC236}">
                <a16:creationId xmlns:a16="http://schemas.microsoft.com/office/drawing/2014/main" id="{B1337D33-602F-4B65-965E-05C24CF815E7}"/>
              </a:ext>
            </a:extLst>
          </p:cNvPr>
          <p:cNvPicPr>
            <a:picLocks noChangeAspect="1"/>
          </p:cNvPicPr>
          <p:nvPr/>
        </p:nvPicPr>
        <p:blipFill>
          <a:blip r:embed="rId3"/>
          <a:stretch>
            <a:fillRect/>
          </a:stretch>
        </p:blipFill>
        <p:spPr>
          <a:xfrm>
            <a:off x="1282276" y="2061966"/>
            <a:ext cx="10258900" cy="9592069"/>
          </a:xfrm>
          <a:prstGeom prst="rect">
            <a:avLst/>
          </a:prstGeom>
        </p:spPr>
      </p:pic>
    </p:spTree>
    <p:extLst>
      <p:ext uri="{BB962C8B-B14F-4D97-AF65-F5344CB8AC3E}">
        <p14:creationId xmlns:p14="http://schemas.microsoft.com/office/powerpoint/2010/main" val="382696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7D14A2-4BBB-4A7C-BF4F-56AC9CFC919D}"/>
              </a:ext>
            </a:extLst>
          </p:cNvPr>
          <p:cNvSpPr/>
          <p:nvPr/>
        </p:nvSpPr>
        <p:spPr>
          <a:xfrm>
            <a:off x="533365" y="4111804"/>
            <a:ext cx="23493470" cy="9603749"/>
          </a:xfrm>
          <a:prstGeom prst="rect">
            <a:avLst/>
          </a:prstGeom>
        </p:spPr>
        <p:txBody>
          <a:bodyPr vert="horz" lIns="182868" tIns="91434" rIns="182868" bIns="91434" rtlCol="0">
            <a:normAutofit/>
          </a:bodyPr>
          <a:lstStyle/>
          <a:p>
            <a:pPr fontAlgn="base">
              <a:spcAft>
                <a:spcPts val="1200"/>
              </a:spcAft>
              <a:buClr>
                <a:srgbClr val="0566B3"/>
              </a:buClr>
              <a:buSzPts val="1650"/>
              <a:tabLst>
                <a:tab pos="457177" algn="dec"/>
              </a:tabLst>
            </a:pPr>
            <a:r>
              <a:rPr lang="hr-HR" sz="4000" b="1" spc="200" dirty="0"/>
              <a:t>Zlonamjerni </a:t>
            </a:r>
            <a:r>
              <a:rPr lang="hr-HR" sz="4000" b="1" i="1" spc="200" dirty="0" err="1"/>
              <a:t>ransomware</a:t>
            </a:r>
            <a:r>
              <a:rPr lang="hr-HR" sz="4000" b="1" spc="200" dirty="0"/>
              <a:t> sadržaj</a:t>
            </a:r>
          </a:p>
          <a:p>
            <a:pPr marL="685766" indent="-457177" fontAlgn="base">
              <a:spcAft>
                <a:spcPts val="1200"/>
              </a:spcAft>
              <a:buClr>
                <a:srgbClr val="000000"/>
              </a:buClr>
              <a:buSzPts val="1650"/>
              <a:buFont typeface="Arial" panose="020B0604020202020204" pitchFamily="34" charset="0"/>
              <a:buChar char="•"/>
              <a:tabLst>
                <a:tab pos="548613" algn="dec"/>
              </a:tabLst>
            </a:pPr>
            <a:r>
              <a:rPr lang="hr-HR" sz="4000" spc="110" dirty="0"/>
              <a:t>Naziv za skup zlonamjernih programa koji korisniku onemogućuju korištenje </a:t>
            </a:r>
            <a:r>
              <a:rPr lang="hr-HR" sz="4000" spc="110" dirty="0" err="1"/>
              <a:t>raounala</a:t>
            </a:r>
            <a:endParaRPr lang="hr-HR" sz="4000" spc="110" dirty="0"/>
          </a:p>
          <a:p>
            <a:pPr marL="685766" indent="-457177" fontAlgn="base">
              <a:spcAft>
                <a:spcPts val="1200"/>
              </a:spcAft>
              <a:buClr>
                <a:srgbClr val="000000"/>
              </a:buClr>
              <a:buSzPts val="1650"/>
              <a:buFont typeface="Arial" panose="020B0604020202020204" pitchFamily="34" charset="0"/>
              <a:buChar char="•"/>
              <a:tabLst>
                <a:tab pos="548613" algn="dec"/>
              </a:tabLst>
            </a:pPr>
            <a:r>
              <a:rPr lang="hr-HR" sz="4000" spc="120" dirty="0"/>
              <a:t>Nakon zaraze zlonamjerni </a:t>
            </a:r>
            <a:r>
              <a:rPr lang="hr-HR" sz="4000" spc="120" dirty="0" err="1"/>
              <a:t>ransomware</a:t>
            </a:r>
            <a:r>
              <a:rPr lang="hr-HR" sz="4000" spc="120" dirty="0"/>
              <a:t> sadržaj može šifrirati datoteke iii onemogućiti njihovo </a:t>
            </a:r>
            <a:r>
              <a:rPr lang="hr-HR" sz="4000" spc="70" dirty="0"/>
              <a:t>korištenje tako da se pojavi početni ekran s određenom porukom koju nije moguće maknuti</a:t>
            </a:r>
            <a:endParaRPr lang="hr-HR" sz="4000" spc="110" dirty="0"/>
          </a:p>
          <a:p>
            <a:pPr marL="685766" indent="-457177" fontAlgn="base">
              <a:spcAft>
                <a:spcPts val="1200"/>
              </a:spcAft>
              <a:buClr>
                <a:srgbClr val="000000"/>
              </a:buClr>
              <a:buSzPts val="1650"/>
              <a:buFont typeface="Arial" panose="020B0604020202020204" pitchFamily="34" charset="0"/>
              <a:buChar char="•"/>
              <a:tabLst>
                <a:tab pos="548613" algn="dec"/>
              </a:tabLst>
            </a:pPr>
            <a:r>
              <a:rPr lang="hr-HR" sz="4000" spc="30" dirty="0"/>
              <a:t>Od korisnika čije je računalo </a:t>
            </a:r>
            <a:r>
              <a:rPr lang="hr-HR" sz="4000" spc="30" dirty="0" err="1"/>
              <a:t>zaračeno</a:t>
            </a:r>
            <a:r>
              <a:rPr lang="hr-HR" sz="4000" spc="30" dirty="0"/>
              <a:t> traži se otkupnina u zamjenu za daljnje normalno korištenje </a:t>
            </a:r>
            <a:r>
              <a:rPr lang="hr-HR" sz="4000" spc="100" dirty="0"/>
              <a:t>računala</a:t>
            </a:r>
            <a:endParaRPr lang="hr-HR" sz="4000" spc="110" dirty="0"/>
          </a:p>
          <a:p>
            <a:pPr fontAlgn="base">
              <a:spcAft>
                <a:spcPts val="1200"/>
              </a:spcAft>
              <a:buClr>
                <a:srgbClr val="000000"/>
              </a:buClr>
              <a:buSzPts val="1650"/>
              <a:tabLst>
                <a:tab pos="548613" algn="dec"/>
              </a:tabLst>
            </a:pPr>
            <a:r>
              <a:rPr lang="hr-HR" sz="4000" b="1" spc="240" dirty="0" err="1"/>
              <a:t>Cryptominer</a:t>
            </a:r>
            <a:endParaRPr lang="hr-HR" sz="4000" b="1" spc="110" dirty="0"/>
          </a:p>
          <a:p>
            <a:pPr marL="685766" indent="-457177" fontAlgn="base">
              <a:spcAft>
                <a:spcPts val="1200"/>
              </a:spcAft>
              <a:buClr>
                <a:srgbClr val="0566B3"/>
              </a:buClr>
              <a:buSzPts val="1650"/>
              <a:buFont typeface="Arial" panose="020B0604020202020204" pitchFamily="34" charset="0"/>
              <a:buChar char="•"/>
              <a:tabLst>
                <a:tab pos="457177" algn="dec"/>
              </a:tabLst>
            </a:pPr>
            <a:r>
              <a:rPr lang="hr-HR" sz="4000" spc="100" dirty="0"/>
              <a:t>Zlonamjerni sadržaj za neovlašteno rudarenje elektroničkih </a:t>
            </a:r>
            <a:r>
              <a:rPr lang="hr-HR" sz="4000" spc="100" dirty="0" err="1"/>
              <a:t>kriptovaluta</a:t>
            </a:r>
            <a:r>
              <a:rPr lang="hr-HR" sz="4000" spc="100" dirty="0"/>
              <a:t> je relativno nova vrsta zlonamjernog sadržaja čiji je glavni zadatak preuzimanje resursa računala te trošenje istih na </a:t>
            </a:r>
            <a:r>
              <a:rPr lang="hr-HR" sz="4000" spc="70" dirty="0"/>
              <a:t>rudarenje elektroničkih </a:t>
            </a:r>
            <a:r>
              <a:rPr lang="hr-HR" sz="4000" spc="70" dirty="0" err="1"/>
              <a:t>kriptovaluta</a:t>
            </a:r>
            <a:r>
              <a:rPr lang="hr-HR" sz="4000" spc="70" dirty="0"/>
              <a:t> bez odobrenja vlasnika računala</a:t>
            </a:r>
            <a:endParaRPr lang="hr-HR" sz="4000" spc="200" dirty="0"/>
          </a:p>
          <a:p>
            <a:pPr marL="685766" indent="-457177" fontAlgn="base">
              <a:spcAft>
                <a:spcPts val="1200"/>
              </a:spcAft>
              <a:buClr>
                <a:srgbClr val="0566B3"/>
              </a:buClr>
              <a:buSzPts val="1650"/>
              <a:buFont typeface="Arial" panose="020B0604020202020204" pitchFamily="34" charset="0"/>
              <a:buChar char="•"/>
              <a:tabLst>
                <a:tab pos="457177" algn="dec"/>
              </a:tabLst>
            </a:pPr>
            <a:r>
              <a:rPr lang="hr-HR" sz="4000" spc="80" dirty="0"/>
              <a:t>Ova je vrsta zlonamjernog sadržaja veoma popularna jer napadači korištenjem resursa mnogih </a:t>
            </a:r>
            <a:r>
              <a:rPr lang="hr-HR" sz="4000" spc="60" dirty="0"/>
              <a:t>računala stječu novčanu dobit</a:t>
            </a:r>
            <a:endParaRPr lang="hr-HR" sz="4000" dirty="0"/>
          </a:p>
        </p:txBody>
      </p:sp>
      <p:sp>
        <p:nvSpPr>
          <p:cNvPr id="6" name="Rectangle 5">
            <a:extLst>
              <a:ext uri="{FF2B5EF4-FFF2-40B4-BE49-F238E27FC236}">
                <a16:creationId xmlns:a16="http://schemas.microsoft.com/office/drawing/2014/main" id="{A83B985E-1B5E-4EFA-AA46-3BB9504E3E80}"/>
              </a:ext>
            </a:extLst>
          </p:cNvPr>
          <p:cNvSpPr/>
          <p:nvPr/>
        </p:nvSpPr>
        <p:spPr>
          <a:xfrm>
            <a:off x="1676291" y="730650"/>
            <a:ext cx="22706122"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en-US" sz="8600" dirty="0" err="1">
                <a:solidFill>
                  <a:srgbClr val="002060"/>
                </a:solidFill>
                <a:latin typeface="+mj-lt"/>
                <a:ea typeface="+mj-ea"/>
                <a:cs typeface="+mj-cs"/>
              </a:rPr>
              <a:t>Prikaz</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popularnih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vrsta</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zlonamjernih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sadržaja</a:t>
            </a:r>
            <a:endParaRPr lang="en-US" sz="8600" dirty="0">
              <a:solidFill>
                <a:srgbClr val="002060"/>
              </a:solidFill>
              <a:latin typeface="+mj-lt"/>
              <a:ea typeface="+mj-ea"/>
              <a:cs typeface="+mj-cs"/>
            </a:endParaRPr>
          </a:p>
        </p:txBody>
      </p:sp>
    </p:spTree>
    <p:extLst>
      <p:ext uri="{BB962C8B-B14F-4D97-AF65-F5344CB8AC3E}">
        <p14:creationId xmlns:p14="http://schemas.microsoft.com/office/powerpoint/2010/main" val="145987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Jutarnji.hr - Ransomware">
            <a:extLst>
              <a:ext uri="{FF2B5EF4-FFF2-40B4-BE49-F238E27FC236}">
                <a16:creationId xmlns:a16="http://schemas.microsoft.com/office/drawing/2014/main" id="{70A04EC1-C1C6-4EA3-B062-3958B5571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151" b="28093"/>
          <a:stretch/>
        </p:blipFill>
        <p:spPr bwMode="auto">
          <a:xfrm>
            <a:off x="914340" y="914787"/>
            <a:ext cx="22553732" cy="1188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84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Fenomen ransomware-a i što mi mislimo o tome">
            <a:extLst>
              <a:ext uri="{FF2B5EF4-FFF2-40B4-BE49-F238E27FC236}">
                <a16:creationId xmlns:a16="http://schemas.microsoft.com/office/drawing/2014/main" id="{159FC102-81D1-481C-8014-F8E8230776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978"/>
          <a:stretch/>
        </p:blipFill>
        <p:spPr bwMode="auto">
          <a:xfrm>
            <a:off x="914340" y="914787"/>
            <a:ext cx="22553732" cy="11886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6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descr="Accent squares:  white open shape, shaded green block, and white block with text placeholder.">
            <a:extLst>
              <a:ext uri="{FF2B5EF4-FFF2-40B4-BE49-F238E27FC236}">
                <a16:creationId xmlns:a16="http://schemas.microsoft.com/office/drawing/2014/main" id="{1101DF86-6B00-49D3-9EFB-456055F79899}"/>
              </a:ext>
            </a:extLst>
          </p:cNvPr>
          <p:cNvGrpSpPr/>
          <p:nvPr/>
        </p:nvGrpSpPr>
        <p:grpSpPr>
          <a:xfrm flipH="1" flipV="1">
            <a:off x="-1" y="443"/>
            <a:ext cx="11959131" cy="12323246"/>
            <a:chOff x="1139938" y="1604962"/>
            <a:chExt cx="5020190" cy="4572001"/>
          </a:xfrm>
        </p:grpSpPr>
        <p:sp>
          <p:nvSpPr>
            <p:cNvPr id="13" name="Rectangle 12">
              <a:extLst>
                <a:ext uri="{FF2B5EF4-FFF2-40B4-BE49-F238E27FC236}">
                  <a16:creationId xmlns:a16="http://schemas.microsoft.com/office/drawing/2014/main" id="{551A06BE-4DC9-42C3-9272-4EF3E833D5F5}"/>
                </a:ext>
              </a:extLst>
            </p:cNvPr>
            <p:cNvSpPr/>
            <p:nvPr/>
          </p:nvSpPr>
          <p:spPr>
            <a:xfrm>
              <a:off x="1588129" y="2039615"/>
              <a:ext cx="4571999" cy="4137348"/>
            </a:xfrm>
            <a:prstGeom prst="rect">
              <a:avLst/>
            </a:prstGeom>
            <a:gradFill>
              <a:gsLst>
                <a:gs pos="0">
                  <a:srgbClr val="185B85"/>
                </a:gs>
                <a:gs pos="100000">
                  <a:srgbClr val="E1FDFD"/>
                </a:gs>
                <a:gs pos="50000">
                  <a:srgbClr val="A0DBF9"/>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pic>
          <p:nvPicPr>
            <p:cNvPr id="14" name="Graphic 17" descr="Open white accent square">
              <a:extLst>
                <a:ext uri="{FF2B5EF4-FFF2-40B4-BE49-F238E27FC236}">
                  <a16:creationId xmlns:a16="http://schemas.microsoft.com/office/drawing/2014/main" id="{42A4A83C-0C6B-4A7C-B582-33988B027F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604962"/>
              <a:ext cx="4809694" cy="4254805"/>
            </a:xfrm>
            <a:prstGeom prst="rect">
              <a:avLst/>
            </a:prstGeom>
          </p:spPr>
        </p:pic>
        <p:sp>
          <p:nvSpPr>
            <p:cNvPr id="15" name="Rectangle 14">
              <a:extLst>
                <a:ext uri="{FF2B5EF4-FFF2-40B4-BE49-F238E27FC236}">
                  <a16:creationId xmlns:a16="http://schemas.microsoft.com/office/drawing/2014/main" id="{6568F216-4DE5-421A-A222-041B654BB87E}"/>
                </a:ext>
              </a:extLst>
            </p:cNvPr>
            <p:cNvSpPr/>
            <p:nvPr/>
          </p:nvSpPr>
          <p:spPr>
            <a:xfrm>
              <a:off x="1139938" y="1842736"/>
              <a:ext cx="4571999" cy="3817836"/>
            </a:xfrm>
            <a:prstGeom prst="rect">
              <a:avLst/>
            </a:prstGeom>
            <a:solidFill>
              <a:srgbClr val="185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2</a:t>
              </a:r>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endParaRPr lang="en-US" sz="2700" dirty="0"/>
            </a:p>
            <a:p>
              <a:pPr algn="ctr"/>
              <a:r>
                <a:rPr lang="en-US" sz="2700" dirty="0"/>
                <a:t>+</a:t>
              </a:r>
            </a:p>
            <a:p>
              <a:pPr algn="ctr"/>
              <a:endParaRPr lang="en-US" sz="2700" dirty="0"/>
            </a:p>
          </p:txBody>
        </p:sp>
      </p:gr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2312688" y="4015699"/>
            <a:ext cx="10406660" cy="8629882"/>
          </a:xfrm>
        </p:spPr>
        <p:txBody>
          <a:bodyPr>
            <a:normAutofit/>
          </a:bodyPr>
          <a:lstStyle/>
          <a:p>
            <a:r>
              <a:rPr lang="hr-HR" sz="5600" b="1" dirty="0">
                <a:solidFill>
                  <a:srgbClr val="E1FDFD"/>
                </a:solidFill>
                <a:latin typeface="White Rabbit" panose="00000009000000000000" pitchFamily="50" charset="0"/>
              </a:rPr>
              <a:t>Uloga informacijske sigurnosti je zaštita informacijske imovine</a:t>
            </a:r>
            <a:endParaRPr lang="hr-HR" sz="5600" b="1" dirty="0">
              <a:solidFill>
                <a:srgbClr val="E1FDFD"/>
              </a:solidFill>
            </a:endParaRPr>
          </a:p>
          <a:p>
            <a:pPr marL="428605" indent="-428605">
              <a:buFont typeface="Arial" panose="020B0604020202020204" pitchFamily="34" charset="0"/>
              <a:buChar char="•"/>
            </a:pPr>
            <a:endParaRPr lang="hr-HR" sz="4000" b="1" dirty="0">
              <a:solidFill>
                <a:srgbClr val="E1FDFD"/>
              </a:solidFill>
            </a:endParaRPr>
          </a:p>
          <a:p>
            <a:pPr marL="428605" indent="-428605">
              <a:buFont typeface="Arial" panose="020B0604020202020204" pitchFamily="34" charset="0"/>
              <a:buChar char="•"/>
            </a:pPr>
            <a:r>
              <a:rPr lang="hr-HR" sz="4000" b="1" dirty="0">
                <a:solidFill>
                  <a:srgbClr val="E1FDFD"/>
                </a:solidFill>
                <a:latin typeface="White Rabbit" panose="00000009000000000000" pitchFamily="50" charset="0"/>
              </a:rPr>
              <a:t>Kako postići informacijsku sigurnost?</a:t>
            </a:r>
          </a:p>
          <a:p>
            <a:pPr marL="428605" indent="-428605">
              <a:buFont typeface="Arial" panose="020B0604020202020204" pitchFamily="34" charset="0"/>
              <a:buChar char="•"/>
            </a:pPr>
            <a:r>
              <a:rPr lang="hr-HR" sz="4000" b="1" dirty="0">
                <a:solidFill>
                  <a:srgbClr val="E1FDFD"/>
                </a:solidFill>
                <a:latin typeface="White Rabbit" panose="00000009000000000000" pitchFamily="50" charset="0"/>
              </a:rPr>
              <a:t>Politika</a:t>
            </a:r>
          </a:p>
          <a:p>
            <a:pPr marL="428605" indent="-428605">
              <a:buFont typeface="Arial" panose="020B0604020202020204" pitchFamily="34" charset="0"/>
              <a:buChar char="•"/>
            </a:pPr>
            <a:r>
              <a:rPr lang="hr-HR" sz="4000" b="1" dirty="0">
                <a:solidFill>
                  <a:srgbClr val="E1FDFD"/>
                </a:solidFill>
                <a:latin typeface="White Rabbit" panose="00000009000000000000" pitchFamily="50" charset="0"/>
              </a:rPr>
              <a:t>Tehnologija</a:t>
            </a:r>
          </a:p>
          <a:p>
            <a:pPr marL="428605" indent="-428605">
              <a:buFont typeface="Arial" panose="020B0604020202020204" pitchFamily="34" charset="0"/>
              <a:buChar char="•"/>
            </a:pPr>
            <a:r>
              <a:rPr lang="hr-HR" sz="4000" b="1" dirty="0">
                <a:solidFill>
                  <a:srgbClr val="E1FDFD"/>
                </a:solidFill>
                <a:latin typeface="White Rabbit" panose="00000009000000000000" pitchFamily="50" charset="0"/>
              </a:rPr>
              <a:t>Programi osposobljavanja i osvješćivanja</a:t>
            </a:r>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2312689" y="2508908"/>
            <a:ext cx="10406658" cy="1506792"/>
          </a:xfrm>
        </p:spPr>
        <p:txBody>
          <a:bodyPr>
            <a:normAutofit/>
          </a:bodyPr>
          <a:lstStyle/>
          <a:p>
            <a:r>
              <a:rPr lang="hr-HR" sz="5600" dirty="0">
                <a:solidFill>
                  <a:srgbClr val="E1FDFD"/>
                </a:solidFill>
                <a:latin typeface="Teko SemiBold" panose="02000000000000000000" pitchFamily="50" charset="0"/>
                <a:cs typeface="Teko SemiBold" panose="02000000000000000000" pitchFamily="50" charset="0"/>
              </a:rPr>
              <a:t>ULOGA INFORMACIJSKE SIGURNOSTI</a:t>
            </a:r>
            <a:endParaRPr lang="en-US" sz="4800" dirty="0">
              <a:solidFill>
                <a:srgbClr val="E1FDFD"/>
              </a:solidFill>
              <a:latin typeface="Teko SemiBold" panose="02000000000000000000" pitchFamily="50" charset="0"/>
              <a:cs typeface="Teko SemiBold" panose="02000000000000000000" pitchFamily="50" charset="0"/>
            </a:endParaRPr>
          </a:p>
        </p:txBody>
      </p:sp>
    </p:spTree>
    <p:extLst>
      <p:ext uri="{BB962C8B-B14F-4D97-AF65-F5344CB8AC3E}">
        <p14:creationId xmlns:p14="http://schemas.microsoft.com/office/powerpoint/2010/main" val="30127775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Ransomware attack: Organisations around the globe pick up the pieces  following WannaCry outbreak | ZDNet">
            <a:extLst>
              <a:ext uri="{FF2B5EF4-FFF2-40B4-BE49-F238E27FC236}">
                <a16:creationId xmlns:a16="http://schemas.microsoft.com/office/drawing/2014/main" id="{8FCA8818-DC4C-46C4-9770-2FFFB4FC8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03" b="19327"/>
          <a:stretch/>
        </p:blipFill>
        <p:spPr bwMode="auto">
          <a:xfrm>
            <a:off x="914340" y="914787"/>
            <a:ext cx="22553732" cy="11886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4B07B8-38BB-429D-85C3-32E2778E2D81}"/>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AE9B2361-1E16-4BFA-BD6F-F00A5C45251B}"/>
              </a:ext>
            </a:extLst>
          </p:cNvPr>
          <p:cNvSpPr>
            <a:spLocks noGrp="1"/>
          </p:cNvSpPr>
          <p:nvPr>
            <p:ph idx="1"/>
          </p:nvPr>
        </p:nvSpPr>
        <p:spPr/>
        <p:txBody>
          <a:bodyPr/>
          <a:lstStyle/>
          <a:p>
            <a:endParaRPr lang="hr-HR"/>
          </a:p>
        </p:txBody>
      </p:sp>
    </p:spTree>
    <p:extLst>
      <p:ext uri="{BB962C8B-B14F-4D97-AF65-F5344CB8AC3E}">
        <p14:creationId xmlns:p14="http://schemas.microsoft.com/office/powerpoint/2010/main" val="1590480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B03AFD-F917-4CB3-B094-7AE4EB23B559}"/>
              </a:ext>
            </a:extLst>
          </p:cNvPr>
          <p:cNvSpPr/>
          <p:nvPr/>
        </p:nvSpPr>
        <p:spPr>
          <a:xfrm>
            <a:off x="586908" y="3880313"/>
            <a:ext cx="23208597" cy="9603749"/>
          </a:xfrm>
          <a:prstGeom prst="rect">
            <a:avLst/>
          </a:prstGeom>
        </p:spPr>
        <p:txBody>
          <a:bodyPr vert="horz" lIns="182868" tIns="91434" rIns="182868" bIns="91434" rtlCol="0">
            <a:normAutofit/>
          </a:bodyPr>
          <a:lstStyle/>
          <a:p>
            <a:pPr fontAlgn="base">
              <a:lnSpc>
                <a:spcPct val="110000"/>
              </a:lnSpc>
              <a:buClr>
                <a:srgbClr val="0566B3"/>
              </a:buClr>
              <a:buSzPts val="1650"/>
              <a:tabLst>
                <a:tab pos="457177" algn="dec"/>
              </a:tabLst>
            </a:pPr>
            <a:r>
              <a:rPr lang="hr-HR" sz="4000" b="1" spc="200" dirty="0"/>
              <a:t>Zlonamjerni </a:t>
            </a:r>
            <a:r>
              <a:rPr lang="hr-HR" sz="4000" b="1" i="1" spc="200" dirty="0" err="1"/>
              <a:t>wiper</a:t>
            </a:r>
            <a:r>
              <a:rPr lang="hr-HR" sz="4000" b="1" spc="200" dirty="0"/>
              <a:t> sadržaj</a:t>
            </a:r>
          </a:p>
          <a:p>
            <a:pPr marL="571471" indent="-571471" fontAlgn="base">
              <a:lnSpc>
                <a:spcPct val="110000"/>
              </a:lnSpc>
              <a:buClr>
                <a:srgbClr val="0566B3"/>
              </a:buClr>
              <a:buSzPts val="1650"/>
              <a:buFont typeface="Arial" panose="020B0604020202020204" pitchFamily="34" charset="0"/>
              <a:buChar char="•"/>
              <a:tabLst>
                <a:tab pos="457177" algn="dec"/>
              </a:tabLst>
            </a:pPr>
            <a:r>
              <a:rPr lang="hr-HR" sz="4000" spc="200" dirty="0"/>
              <a:t>Ovoj vrsti zlonamjernog sadržaja primarni je zadatak uništavanje sustava i/ili podataka te ih zbog toga možemo nazivati i brisačima</a:t>
            </a:r>
          </a:p>
          <a:p>
            <a:pPr marL="571471" indent="-571471" fontAlgn="base">
              <a:lnSpc>
                <a:spcPct val="110000"/>
              </a:lnSpc>
              <a:buClr>
                <a:srgbClr val="0566B3"/>
              </a:buClr>
              <a:buSzPts val="1650"/>
              <a:buFont typeface="Arial" panose="020B0604020202020204" pitchFamily="34" charset="0"/>
              <a:buChar char="•"/>
              <a:tabLst>
                <a:tab pos="457177" algn="dec"/>
              </a:tabLst>
            </a:pPr>
            <a:r>
              <a:rPr lang="hr-HR" sz="4000" spc="200" dirty="0"/>
              <a:t>Napadi ovom vrstom zlonamjernog sadržaja obično uzrokuju velike financijske i reputacijske štete tvrtkama žrtvama</a:t>
            </a:r>
          </a:p>
          <a:p>
            <a:pPr marL="571471" indent="-571471" fontAlgn="base">
              <a:lnSpc>
                <a:spcPct val="110000"/>
              </a:lnSpc>
              <a:buClr>
                <a:srgbClr val="0566B3"/>
              </a:buClr>
              <a:buSzPts val="1650"/>
              <a:buFont typeface="Arial" panose="020B0604020202020204" pitchFamily="34" charset="0"/>
              <a:buChar char="•"/>
              <a:tabLst>
                <a:tab pos="457177" algn="dec"/>
              </a:tabLst>
            </a:pPr>
            <a:r>
              <a:rPr lang="hr-HR" sz="4000" spc="200" dirty="0"/>
              <a:t>Akteri koji stoje iza ove vrste napada su najčešće motivirani slanjem političke poruke, sabotiranjem ili jednostavno prikrivanjem vlastitih tragova nakon uspješnog prikupljanja podataka</a:t>
            </a:r>
          </a:p>
          <a:p>
            <a:pPr fontAlgn="base">
              <a:lnSpc>
                <a:spcPct val="110000"/>
              </a:lnSpc>
              <a:buClr>
                <a:srgbClr val="0566B3"/>
              </a:buClr>
              <a:buSzPts val="1650"/>
              <a:tabLst>
                <a:tab pos="457177" algn="dec"/>
              </a:tabLst>
            </a:pPr>
            <a:r>
              <a:rPr lang="hr-HR" sz="4000" b="1" spc="200" dirty="0"/>
              <a:t>	Zlonamjerni kod bez datoteke</a:t>
            </a:r>
          </a:p>
          <a:p>
            <a:pPr marL="571471" indent="-571471" fontAlgn="base">
              <a:lnSpc>
                <a:spcPct val="110000"/>
              </a:lnSpc>
              <a:buClr>
                <a:srgbClr val="0566B3"/>
              </a:buClr>
              <a:buSzPts val="1650"/>
              <a:buFont typeface="Arial" panose="020B0604020202020204" pitchFamily="34" charset="0"/>
              <a:buChar char="•"/>
              <a:tabLst>
                <a:tab pos="457177" algn="dec"/>
              </a:tabLst>
            </a:pPr>
            <a:r>
              <a:rPr lang="hr-HR" sz="4000" spc="200" dirty="0"/>
              <a:t>Zlonamjerni kod bez datoteke ne ostavlja artefakte/dokaze na lokalnom tvrdom disku prilikom zaraze ciljanog računala zbog čega lako zaobilazi tradicionalne sigurnosne i forenzičke alate temeljene na sigurnosnom potpisu</a:t>
            </a:r>
          </a:p>
          <a:p>
            <a:pPr marL="571471" indent="-571471" fontAlgn="base">
              <a:lnSpc>
                <a:spcPct val="110000"/>
              </a:lnSpc>
              <a:buClr>
                <a:srgbClr val="0566B3"/>
              </a:buClr>
              <a:buSzPts val="1650"/>
              <a:buFont typeface="Arial" panose="020B0604020202020204" pitchFamily="34" charset="0"/>
              <a:buChar char="•"/>
              <a:tabLst>
                <a:tab pos="457177" algn="dec"/>
              </a:tabLst>
            </a:pPr>
            <a:r>
              <a:rPr lang="hr-HR" sz="4000" spc="200" dirty="0"/>
              <a:t>Tipični napadi iskorištavaju ranjivosti u preglednicima i povezanim programima (Java, Flash ili PDF čitači) ili ih napadači isporučuju koristeći </a:t>
            </a:r>
            <a:r>
              <a:rPr lang="hr-HR" sz="4000" i="1" spc="200" dirty="0" err="1"/>
              <a:t>phishing</a:t>
            </a:r>
            <a:endParaRPr lang="hr-HR" sz="4000" i="1" spc="200" dirty="0"/>
          </a:p>
        </p:txBody>
      </p:sp>
      <p:sp>
        <p:nvSpPr>
          <p:cNvPr id="5" name="Rectangle 4">
            <a:extLst>
              <a:ext uri="{FF2B5EF4-FFF2-40B4-BE49-F238E27FC236}">
                <a16:creationId xmlns:a16="http://schemas.microsoft.com/office/drawing/2014/main" id="{20FCC794-9A3C-4DAC-89F3-192926E75D69}"/>
              </a:ext>
            </a:extLst>
          </p:cNvPr>
          <p:cNvSpPr/>
          <p:nvPr/>
        </p:nvSpPr>
        <p:spPr>
          <a:xfrm>
            <a:off x="1676291" y="730650"/>
            <a:ext cx="22481567"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en-US" sz="8600" dirty="0" err="1">
                <a:solidFill>
                  <a:srgbClr val="002060"/>
                </a:solidFill>
                <a:latin typeface="+mj-lt"/>
                <a:ea typeface="+mj-ea"/>
                <a:cs typeface="+mj-cs"/>
              </a:rPr>
              <a:t>Prikaz</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popularnih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vrsta</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zlonamjernih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sadržaja</a:t>
            </a:r>
            <a:endParaRPr lang="en-US" sz="8600" dirty="0">
              <a:solidFill>
                <a:srgbClr val="002060"/>
              </a:solidFill>
              <a:latin typeface="+mj-lt"/>
              <a:ea typeface="+mj-ea"/>
              <a:cs typeface="+mj-cs"/>
            </a:endParaRPr>
          </a:p>
        </p:txBody>
      </p:sp>
    </p:spTree>
    <p:extLst>
      <p:ext uri="{BB962C8B-B14F-4D97-AF65-F5344CB8AC3E}">
        <p14:creationId xmlns:p14="http://schemas.microsoft.com/office/powerpoint/2010/main" val="1265628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2452070"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en-US" sz="8600" dirty="0" err="1">
                <a:solidFill>
                  <a:srgbClr val="002060"/>
                </a:solidFill>
                <a:latin typeface="+mj-lt"/>
                <a:ea typeface="+mj-ea"/>
                <a:cs typeface="+mj-cs"/>
              </a:rPr>
              <a:t>Prikaz</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popularnih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vrsta</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zlonamjernih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sadržaja</a:t>
            </a:r>
            <a:endParaRPr lang="en-US" sz="8600" dirty="0">
              <a:solidFill>
                <a:srgbClr val="002060"/>
              </a:solidFill>
              <a:latin typeface="+mj-lt"/>
              <a:ea typeface="+mj-ea"/>
              <a:cs typeface="+mj-cs"/>
            </a:endParaRPr>
          </a:p>
        </p:txBody>
      </p:sp>
      <p:sp>
        <p:nvSpPr>
          <p:cNvPr id="4" name="Rectangle 3">
            <a:extLst>
              <a:ext uri="{FF2B5EF4-FFF2-40B4-BE49-F238E27FC236}">
                <a16:creationId xmlns:a16="http://schemas.microsoft.com/office/drawing/2014/main" id="{7AB03AFD-F917-4CB3-B094-7AE4EB23B559}"/>
              </a:ext>
            </a:extLst>
          </p:cNvPr>
          <p:cNvSpPr/>
          <p:nvPr/>
        </p:nvSpPr>
        <p:spPr>
          <a:xfrm>
            <a:off x="552641" y="4111804"/>
            <a:ext cx="22911758" cy="9306312"/>
          </a:xfrm>
          <a:prstGeom prst="rect">
            <a:avLst/>
          </a:prstGeom>
        </p:spPr>
        <p:txBody>
          <a:bodyPr vert="horz" lIns="182868" tIns="91434" rIns="182868" bIns="91434" rtlCol="0">
            <a:normAutofit fontScale="47500" lnSpcReduction="20000"/>
          </a:bodyPr>
          <a:lstStyle/>
          <a:p>
            <a:pPr fontAlgn="base">
              <a:lnSpc>
                <a:spcPct val="120000"/>
              </a:lnSpc>
              <a:buClr>
                <a:srgbClr val="0566B3"/>
              </a:buClr>
              <a:buSzPts val="1650"/>
              <a:tabLst>
                <a:tab pos="457177" algn="dec"/>
              </a:tabLst>
            </a:pPr>
            <a:r>
              <a:rPr lang="hr-HR" sz="7200" b="1" spc="200" dirty="0"/>
              <a:t>	Trojanski konj</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Trojanski konj oblik je zlonamjernog sadržaja koji se lažno predstavlja kao neki koristan program kako bi ga korisnik izvršio, odnosno dozvolio mu instalaciju</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Termin je, zbog analogije, preuzet iz grčke mitologije</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Trojanski konj može izmijeniti operacijski sustav na zaraženom računalu kako bi on prikazivao oglase iii skočne prozore u svrhu ostvarivanja novčane koristi od strane napadača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Opasniji je slučaj kada trojanski konj omogući napadaču potpunu kontrolu nad zaraženim računalom</a:t>
            </a:r>
          </a:p>
          <a:p>
            <a:pPr fontAlgn="base">
              <a:lnSpc>
                <a:spcPct val="120000"/>
              </a:lnSpc>
              <a:buClr>
                <a:srgbClr val="0566B3"/>
              </a:buClr>
              <a:buSzPts val="1650"/>
              <a:tabLst>
                <a:tab pos="457177" algn="dec"/>
              </a:tabLst>
            </a:pPr>
            <a:r>
              <a:rPr lang="hr-HR" sz="7200" b="1" spc="200" dirty="0"/>
              <a:t>	</a:t>
            </a:r>
            <a:r>
              <a:rPr lang="hr-HR" sz="7200" b="1" spc="200" dirty="0" err="1"/>
              <a:t>Botnet</a:t>
            </a:r>
            <a:endParaRPr lang="hr-HR" sz="7200" b="1" spc="200" dirty="0"/>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Jedna od najvećih prijetnji internetu je prisutnost velike količine kompromitiranih računala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Mreže takvih računala često se nazivaju </a:t>
            </a:r>
            <a:r>
              <a:rPr lang="hr-HR" sz="7200" i="1" spc="200" dirty="0" err="1"/>
              <a:t>botnet</a:t>
            </a:r>
            <a:r>
              <a:rPr lang="hr-HR" sz="7200" spc="200" dirty="0"/>
              <a:t> mreže iii "zombi vojske", a računala koja su njihov dio prisutna su u kućanstvima, školama, poslovnim zgradama i vladama diljem svijeta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Uglavnom se nalaze pod kontrolom jednog (iii nekolicine) hakera, a koriste se za izvođenje raznih oblika napada - od distribuiranih napada uskraćivanja usluga (</a:t>
            </a:r>
            <a:r>
              <a:rPr lang="hr-HR" sz="7200" spc="200" dirty="0" err="1"/>
              <a:t>eng</a:t>
            </a:r>
            <a:r>
              <a:rPr lang="hr-HR" sz="7200" spc="200" dirty="0"/>
              <a:t>. </a:t>
            </a:r>
            <a:r>
              <a:rPr lang="hr-HR" sz="7200" spc="200" dirty="0" err="1"/>
              <a:t>Distributed</a:t>
            </a:r>
            <a:r>
              <a:rPr lang="hr-HR" sz="7200" spc="200" dirty="0"/>
              <a:t> </a:t>
            </a:r>
            <a:r>
              <a:rPr lang="hr-HR" sz="7200" spc="200" dirty="0" err="1"/>
              <a:t>Denial</a:t>
            </a:r>
            <a:r>
              <a:rPr lang="hr-HR" sz="7200" spc="200" dirty="0"/>
              <a:t>-</a:t>
            </a:r>
            <a:r>
              <a:rPr lang="hr-HR" sz="7200" spc="200" dirty="0" err="1"/>
              <a:t>of</a:t>
            </a:r>
            <a:r>
              <a:rPr lang="hr-HR" sz="7200" spc="200" dirty="0"/>
              <a:t>-Service, </a:t>
            </a:r>
            <a:r>
              <a:rPr lang="hr-HR" sz="7200" spc="200" dirty="0" err="1"/>
              <a:t>DDoS</a:t>
            </a:r>
            <a:r>
              <a:rPr lang="hr-HR" sz="7200" spc="200" dirty="0"/>
              <a:t>), slanja neželjenih poruka elektroničke pošte, iskorištavanja alata za praćenje pritisaka tipki (</a:t>
            </a:r>
            <a:r>
              <a:rPr lang="hr-HR" sz="7200" spc="200" dirty="0" err="1"/>
              <a:t>eng</a:t>
            </a:r>
            <a:r>
              <a:rPr lang="hr-HR" sz="7200" spc="200" dirty="0"/>
              <a:t>. </a:t>
            </a:r>
            <a:r>
              <a:rPr lang="hr-HR" sz="7200" spc="200" dirty="0" err="1"/>
              <a:t>keylogger</a:t>
            </a:r>
            <a:r>
              <a:rPr lang="hr-HR" sz="7200" spc="200" dirty="0"/>
              <a:t>) do širenja tzv. </a:t>
            </a:r>
            <a:r>
              <a:rPr lang="hr-HR" sz="7200" spc="200" dirty="0" err="1"/>
              <a:t>malware</a:t>
            </a:r>
            <a:r>
              <a:rPr lang="hr-HR" sz="7200" spc="200" dirty="0"/>
              <a:t> programa i sl.</a:t>
            </a:r>
          </a:p>
        </p:txBody>
      </p:sp>
    </p:spTree>
    <p:extLst>
      <p:ext uri="{BB962C8B-B14F-4D97-AF65-F5344CB8AC3E}">
        <p14:creationId xmlns:p14="http://schemas.microsoft.com/office/powerpoint/2010/main" val="1646123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2911758"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en-US" sz="8600" dirty="0" err="1">
                <a:solidFill>
                  <a:srgbClr val="002060"/>
                </a:solidFill>
                <a:latin typeface="+mj-lt"/>
                <a:ea typeface="+mj-ea"/>
                <a:cs typeface="+mj-cs"/>
              </a:rPr>
              <a:t>Prikaz</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popularnih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vrsta</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zlonamjernih</a:t>
            </a:r>
            <a:r>
              <a:rPr lang="en-US" sz="8600" dirty="0">
                <a:solidFill>
                  <a:srgbClr val="002060"/>
                </a:solidFill>
                <a:latin typeface="+mj-lt"/>
                <a:ea typeface="+mj-ea"/>
                <a:cs typeface="+mj-cs"/>
              </a:rPr>
              <a:t> </a:t>
            </a:r>
            <a:r>
              <a:rPr lang="en-US" sz="8600" dirty="0" err="1">
                <a:solidFill>
                  <a:srgbClr val="002060"/>
                </a:solidFill>
                <a:latin typeface="+mj-lt"/>
                <a:ea typeface="+mj-ea"/>
                <a:cs typeface="+mj-cs"/>
              </a:rPr>
              <a:t>sadržaja</a:t>
            </a:r>
            <a:endParaRPr lang="en-US" sz="8600" dirty="0">
              <a:solidFill>
                <a:srgbClr val="002060"/>
              </a:solidFill>
              <a:latin typeface="+mj-lt"/>
              <a:ea typeface="+mj-ea"/>
              <a:cs typeface="+mj-cs"/>
            </a:endParaRPr>
          </a:p>
        </p:txBody>
      </p:sp>
      <p:sp>
        <p:nvSpPr>
          <p:cNvPr id="4" name="Rectangle 3">
            <a:extLst>
              <a:ext uri="{FF2B5EF4-FFF2-40B4-BE49-F238E27FC236}">
                <a16:creationId xmlns:a16="http://schemas.microsoft.com/office/drawing/2014/main" id="{7AB03AFD-F917-4CB3-B094-7AE4EB23B559}"/>
              </a:ext>
            </a:extLst>
          </p:cNvPr>
          <p:cNvSpPr/>
          <p:nvPr/>
        </p:nvSpPr>
        <p:spPr>
          <a:xfrm>
            <a:off x="735327" y="3679038"/>
            <a:ext cx="22911758" cy="9306312"/>
          </a:xfrm>
          <a:prstGeom prst="rect">
            <a:avLst/>
          </a:prstGeom>
        </p:spPr>
        <p:txBody>
          <a:bodyPr vert="horz" lIns="182868" tIns="91434" rIns="182868" bIns="91434" rtlCol="0">
            <a:normAutofit fontScale="47500" lnSpcReduction="20000"/>
          </a:bodyPr>
          <a:lstStyle/>
          <a:p>
            <a:pPr fontAlgn="base">
              <a:lnSpc>
                <a:spcPct val="120000"/>
              </a:lnSpc>
              <a:buClr>
                <a:srgbClr val="0566B3"/>
              </a:buClr>
              <a:buSzPts val="1650"/>
              <a:tabLst>
                <a:tab pos="457177" algn="dec"/>
              </a:tabLst>
            </a:pPr>
            <a:r>
              <a:rPr lang="hr-HR" sz="7200" b="1" spc="200" dirty="0"/>
              <a:t>	Neželjena pošta (</a:t>
            </a:r>
            <a:r>
              <a:rPr lang="hr-HR" sz="7200" b="1" spc="200" dirty="0" err="1"/>
              <a:t>eng</a:t>
            </a:r>
            <a:r>
              <a:rPr lang="hr-HR" sz="7200" b="1" spc="200" dirty="0"/>
              <a:t>. </a:t>
            </a:r>
            <a:r>
              <a:rPr lang="hr-HR" sz="7200" b="1" i="1" spc="200" dirty="0" err="1"/>
              <a:t>Spam</a:t>
            </a:r>
            <a:r>
              <a:rPr lang="hr-HR" sz="7200" b="1" spc="200" dirty="0"/>
              <a:t>)</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err="1"/>
              <a:t>Spam</a:t>
            </a:r>
            <a:r>
              <a:rPr lang="hr-HR" sz="7200" spc="200" dirty="0"/>
              <a:t> je neželjena elektronička poruka poslana s namjerom oglašavanja raznog reklamnog sadržaja, u svrhu </a:t>
            </a:r>
            <a:r>
              <a:rPr lang="hr-HR" sz="7200" i="1" spc="200" dirty="0" err="1"/>
              <a:t>phishing</a:t>
            </a:r>
            <a:r>
              <a:rPr lang="hr-HR" sz="7200" spc="200" dirty="0"/>
              <a:t> napada ili kao sredstvo distribucije zlonamjernih poveznica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Najčešće se šalje putem elektroničke poste</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Osim u slučaju e-poste, </a:t>
            </a:r>
            <a:r>
              <a:rPr lang="hr-HR" sz="7200" spc="200" dirty="0" err="1"/>
              <a:t>spam</a:t>
            </a:r>
            <a:r>
              <a:rPr lang="hr-HR" sz="7200" spc="200" dirty="0"/>
              <a:t> se koristi još i kod elektroničkih foruma, blogova, socijalnih mreža, servisa za izravnu komunikaciju i drugih sustava za razmjenu poruka ili drugih podataka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Širitelji </a:t>
            </a:r>
            <a:r>
              <a:rPr lang="hr-HR" sz="7200" spc="200" dirty="0" err="1"/>
              <a:t>spama</a:t>
            </a:r>
            <a:r>
              <a:rPr lang="hr-HR" sz="7200" spc="200" dirty="0"/>
              <a:t> nazivaju se </a:t>
            </a:r>
            <a:r>
              <a:rPr lang="hr-HR" sz="7200" spc="200" dirty="0" err="1"/>
              <a:t>spameri</a:t>
            </a:r>
            <a:r>
              <a:rPr lang="hr-HR" sz="7200" spc="200" dirty="0"/>
              <a:t> (</a:t>
            </a:r>
            <a:r>
              <a:rPr lang="hr-HR" sz="7200" spc="200" dirty="0" err="1"/>
              <a:t>eng</a:t>
            </a:r>
            <a:r>
              <a:rPr lang="hr-HR" sz="7200" spc="200" dirty="0"/>
              <a:t>. </a:t>
            </a:r>
            <a:r>
              <a:rPr lang="hr-HR" sz="7200" spc="200" dirty="0" err="1"/>
              <a:t>spammers</a:t>
            </a:r>
            <a:r>
              <a:rPr lang="hr-HR" sz="7200" spc="200" dirty="0"/>
              <a:t>).</a:t>
            </a:r>
          </a:p>
          <a:p>
            <a:pPr fontAlgn="base">
              <a:lnSpc>
                <a:spcPct val="120000"/>
              </a:lnSpc>
              <a:buClr>
                <a:srgbClr val="0566B3"/>
              </a:buClr>
              <a:buSzPts val="1650"/>
              <a:tabLst>
                <a:tab pos="457177" algn="dec"/>
              </a:tabLst>
            </a:pPr>
            <a:r>
              <a:rPr lang="hr-HR" sz="7200" b="1" spc="200" dirty="0" err="1"/>
              <a:t>Hoax</a:t>
            </a:r>
            <a:endParaRPr lang="hr-HR" sz="7200" b="1" spc="200" dirty="0"/>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err="1"/>
              <a:t>Hoax</a:t>
            </a:r>
            <a:r>
              <a:rPr lang="hr-HR" sz="7200" spc="200" dirty="0"/>
              <a:t> je poruka elektroničke poste neistinitog sadržaja, poslana s ciljem zastrašivanja ili dezinformiranja primatelja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Želja osobe koja je poslala </a:t>
            </a:r>
            <a:r>
              <a:rPr lang="hr-HR" sz="7200" spc="200" dirty="0" err="1"/>
              <a:t>hoax</a:t>
            </a:r>
            <a:r>
              <a:rPr lang="hr-HR" sz="7200" spc="200" dirty="0"/>
              <a:t> je njegovo prosljeđivanje na što veći broj adresa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Pri tome ih primatelji doista i prosljeđuju internetom jer su uvjereni da time pomažu drugima</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err="1"/>
              <a:t>Hoax</a:t>
            </a:r>
            <a:r>
              <a:rPr lang="hr-HR" sz="7200" spc="200" dirty="0"/>
              <a:t> ne može uzrokovati oštećenja računalnih programa i operacijskih sustava, ali zabilježeni su brojni slučajevi gdje je </a:t>
            </a:r>
            <a:r>
              <a:rPr lang="hr-HR" sz="7200" spc="200" dirty="0" err="1"/>
              <a:t>hoax</a:t>
            </a:r>
            <a:r>
              <a:rPr lang="hr-HR" sz="7200" spc="200" dirty="0"/>
              <a:t> svojim sadržajem i vještom psihologijom naveo korisnike da sami oštete svoje programe i sustave</a:t>
            </a:r>
          </a:p>
          <a:p>
            <a:pPr marL="571471" indent="-571471" fontAlgn="base">
              <a:lnSpc>
                <a:spcPct val="120000"/>
              </a:lnSpc>
              <a:buClr>
                <a:srgbClr val="0566B3"/>
              </a:buClr>
              <a:buSzPts val="1650"/>
              <a:buFont typeface="Arial" panose="020B0604020202020204" pitchFamily="34" charset="0"/>
              <a:buChar char="•"/>
              <a:tabLst>
                <a:tab pos="457177" algn="dec"/>
              </a:tabLst>
            </a:pPr>
            <a:r>
              <a:rPr lang="hr-HR" sz="7200" spc="200" dirty="0"/>
              <a:t>Drugi oblik štete koju </a:t>
            </a:r>
            <a:r>
              <a:rPr lang="hr-HR" sz="7200" spc="200" dirty="0" err="1"/>
              <a:t>hoax</a:t>
            </a:r>
            <a:r>
              <a:rPr lang="hr-HR" sz="7200" spc="200" dirty="0"/>
              <a:t> može nanijeti je zavaravanje korisnika to narušavanje njihovog ugleda, kao i ugleda određenih organizacija, tvrtki i poznatih osoba.</a:t>
            </a:r>
          </a:p>
        </p:txBody>
      </p:sp>
    </p:spTree>
    <p:extLst>
      <p:ext uri="{BB962C8B-B14F-4D97-AF65-F5344CB8AC3E}">
        <p14:creationId xmlns:p14="http://schemas.microsoft.com/office/powerpoint/2010/main" val="490456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0B7F6-87AC-4FFA-9709-7F071593A202}"/>
              </a:ext>
            </a:extLst>
          </p:cNvPr>
          <p:cNvPicPr>
            <a:picLocks noChangeAspect="1"/>
          </p:cNvPicPr>
          <p:nvPr/>
        </p:nvPicPr>
        <p:blipFill>
          <a:blip r:embed="rId2"/>
          <a:stretch>
            <a:fillRect/>
          </a:stretch>
        </p:blipFill>
        <p:spPr>
          <a:xfrm>
            <a:off x="297316" y="3781204"/>
            <a:ext cx="16839536" cy="9934349"/>
          </a:xfrm>
          <a:prstGeom prst="rect">
            <a:avLst/>
          </a:prstGeom>
        </p:spPr>
      </p:pic>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Primjeri </a:t>
            </a:r>
            <a:r>
              <a:rPr lang="hr-HR" sz="8600" dirty="0" err="1">
                <a:solidFill>
                  <a:srgbClr val="002060"/>
                </a:solidFill>
                <a:latin typeface="+mj-lt"/>
                <a:ea typeface="+mj-ea"/>
                <a:cs typeface="+mj-cs"/>
              </a:rPr>
              <a:t>hoaxa</a:t>
            </a:r>
            <a:endParaRPr lang="en-US" sz="8600" dirty="0">
              <a:solidFill>
                <a:srgbClr val="002060"/>
              </a:solidFill>
              <a:latin typeface="+mj-lt"/>
              <a:ea typeface="+mj-ea"/>
              <a:cs typeface="+mj-cs"/>
            </a:endParaRPr>
          </a:p>
        </p:txBody>
      </p:sp>
      <p:pic>
        <p:nvPicPr>
          <p:cNvPr id="2" name="Picture 1">
            <a:extLst>
              <a:ext uri="{FF2B5EF4-FFF2-40B4-BE49-F238E27FC236}">
                <a16:creationId xmlns:a16="http://schemas.microsoft.com/office/drawing/2014/main" id="{75984956-A3AC-4061-8E49-338D1712BEEB}"/>
              </a:ext>
            </a:extLst>
          </p:cNvPr>
          <p:cNvPicPr>
            <a:picLocks noChangeAspect="1"/>
          </p:cNvPicPr>
          <p:nvPr/>
        </p:nvPicPr>
        <p:blipFill>
          <a:blip r:embed="rId3"/>
          <a:stretch>
            <a:fillRect/>
          </a:stretch>
        </p:blipFill>
        <p:spPr>
          <a:xfrm>
            <a:off x="12191206" y="8499368"/>
            <a:ext cx="12267401" cy="4971726"/>
          </a:xfrm>
          <a:prstGeom prst="rect">
            <a:avLst/>
          </a:prstGeom>
        </p:spPr>
      </p:pic>
    </p:spTree>
    <p:extLst>
      <p:ext uri="{BB962C8B-B14F-4D97-AF65-F5344CB8AC3E}">
        <p14:creationId xmlns:p14="http://schemas.microsoft.com/office/powerpoint/2010/main" val="1760862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err="1">
                <a:solidFill>
                  <a:srgbClr val="002060"/>
                </a:solidFill>
                <a:latin typeface="+mj-lt"/>
                <a:ea typeface="+mj-ea"/>
                <a:cs typeface="+mj-cs"/>
              </a:rPr>
              <a:t>Phishing</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383457" y="2652552"/>
            <a:ext cx="24382413" cy="10002738"/>
          </a:xfrm>
          <a:prstGeom prst="rect">
            <a:avLst/>
          </a:prstGeom>
        </p:spPr>
        <p:txBody>
          <a:bodyPr wrap="square">
            <a:spAutoFit/>
          </a:bodyPr>
          <a:lstStyle/>
          <a:p>
            <a:pPr marL="685766" indent="-685766">
              <a:buFont typeface="Arial" panose="020B0604020202020204" pitchFamily="34" charset="0"/>
              <a:buChar char="•"/>
            </a:pPr>
            <a:r>
              <a:rPr lang="hr-HR" sz="4600" dirty="0" err="1">
                <a:solidFill>
                  <a:srgbClr val="3D3D3D"/>
                </a:solidFill>
                <a:latin typeface="Dosis" panose="02010703020202060003" pitchFamily="2" charset="-18"/>
              </a:rPr>
              <a:t>Phishing</a:t>
            </a:r>
            <a:r>
              <a:rPr lang="hr-HR" sz="4600" dirty="0">
                <a:solidFill>
                  <a:srgbClr val="3D3D3D"/>
                </a:solidFill>
                <a:latin typeface="Dosis" panose="02010703020202060003" pitchFamily="2" charset="-18"/>
              </a:rPr>
              <a:t> (varijanta engleske riječi za pecanje, </a:t>
            </a:r>
            <a:r>
              <a:rPr lang="hr-HR" sz="4600" dirty="0" err="1">
                <a:solidFill>
                  <a:srgbClr val="3D3D3D"/>
                </a:solidFill>
                <a:latin typeface="Dosis" panose="02010703020202060003" pitchFamily="2" charset="-18"/>
              </a:rPr>
              <a:t>fishing</a:t>
            </a:r>
            <a:r>
              <a:rPr lang="hr-HR" sz="4600" dirty="0">
                <a:solidFill>
                  <a:srgbClr val="3D3D3D"/>
                </a:solidFill>
                <a:latin typeface="Dosis" panose="02010703020202060003" pitchFamily="2" charset="-18"/>
              </a:rPr>
              <a:t>) je vrsta </a:t>
            </a:r>
            <a:r>
              <a:rPr lang="hr-HR" sz="4600" dirty="0">
                <a:solidFill>
                  <a:srgbClr val="0F75BC"/>
                </a:solidFill>
                <a:latin typeface="Dosis" panose="02010703020202060003" pitchFamily="2" charset="-18"/>
                <a:hlinkClick r:id="rId2"/>
              </a:rPr>
              <a:t>socijalnog inženjeringa</a:t>
            </a:r>
            <a:r>
              <a:rPr lang="hr-HR" sz="4600" dirty="0">
                <a:solidFill>
                  <a:srgbClr val="3D3D3D"/>
                </a:solidFill>
                <a:latin typeface="Dosis" panose="02010703020202060003" pitchFamily="2" charset="-18"/>
              </a:rPr>
              <a:t> koja se odnosi na prijevare, kojima se služe zlonamjerni korisnici šaljući lažne poruke koristeći pritom postojeće internet servise. Riječ je o kriminalnoj aktivnosti. </a:t>
            </a:r>
          </a:p>
          <a:p>
            <a:pPr marL="685766" indent="-685766">
              <a:buFont typeface="Arial" panose="020B0604020202020204" pitchFamily="34" charset="0"/>
              <a:buChar char="•"/>
            </a:pPr>
            <a:r>
              <a:rPr lang="hr-HR" sz="4600" dirty="0">
                <a:solidFill>
                  <a:srgbClr val="3D3D3D"/>
                </a:solidFill>
                <a:latin typeface="Dosis" panose="02010703020202060003" pitchFamily="2" charset="-18"/>
              </a:rPr>
              <a:t>Koristeći razne načine manipulacije, kriminalci od korisnika pokušavaju prikupiti povjerljive podatke (korisnička imena, lozinke, podaci s kreditnih kartica i sl.) kako bi ostvarili financijsku korist. </a:t>
            </a:r>
          </a:p>
          <a:p>
            <a:pPr marL="685766" indent="-685766">
              <a:buFont typeface="Arial" panose="020B0604020202020204" pitchFamily="34" charset="0"/>
              <a:buChar char="•"/>
            </a:pPr>
            <a:r>
              <a:rPr lang="hr-HR" sz="4600" dirty="0">
                <a:solidFill>
                  <a:srgbClr val="3D3D3D"/>
                </a:solidFill>
                <a:latin typeface="Dosis" panose="02010703020202060003" pitchFamily="2" charset="-18"/>
              </a:rPr>
              <a:t>U pravilu, </a:t>
            </a:r>
            <a:r>
              <a:rPr lang="hr-HR" sz="4600" dirty="0" err="1">
                <a:solidFill>
                  <a:srgbClr val="3D3D3D"/>
                </a:solidFill>
                <a:latin typeface="Dosis" panose="02010703020202060003" pitchFamily="2" charset="-18"/>
              </a:rPr>
              <a:t>phishing</a:t>
            </a:r>
            <a:r>
              <a:rPr lang="hr-HR" sz="4600" dirty="0">
                <a:solidFill>
                  <a:srgbClr val="3D3D3D"/>
                </a:solidFill>
                <a:latin typeface="Dosis" panose="02010703020202060003" pitchFamily="2" charset="-18"/>
              </a:rPr>
              <a:t> poruke prenose se putem elektroničke pošte koja navodi korisnika da klikne na određeni link koji ga dalje vodi na stranice zloćudnog web poslužitelja. </a:t>
            </a:r>
          </a:p>
          <a:p>
            <a:pPr marL="685766" indent="-685766">
              <a:buFont typeface="Arial" panose="020B0604020202020204" pitchFamily="34" charset="0"/>
              <a:buChar char="•"/>
            </a:pPr>
            <a:r>
              <a:rPr lang="hr-HR" sz="4600" dirty="0">
                <a:solidFill>
                  <a:srgbClr val="3D3D3D"/>
                </a:solidFill>
                <a:latin typeface="Dosis" panose="02010703020202060003" pitchFamily="2" charset="-18"/>
              </a:rPr>
              <a:t>Takve zloćudne Web stranice obično se lažno predstavljaju kao Web stranice banaka, servisa za elektroničko plaćanje (</a:t>
            </a:r>
            <a:r>
              <a:rPr lang="hr-HR" sz="4600" dirty="0" err="1">
                <a:solidFill>
                  <a:srgbClr val="3D3D3D"/>
                </a:solidFill>
                <a:latin typeface="Dosis" panose="02010703020202060003" pitchFamily="2" charset="-18"/>
              </a:rPr>
              <a:t>PayPal</a:t>
            </a:r>
            <a:r>
              <a:rPr lang="hr-HR" sz="4600" dirty="0">
                <a:solidFill>
                  <a:srgbClr val="3D3D3D"/>
                </a:solidFill>
                <a:latin typeface="Dosis" panose="02010703020202060003" pitchFamily="2" charset="-18"/>
              </a:rPr>
              <a:t> i dr.) i sl. krivotvoreći, odnosno imitirajući njihov izgled. </a:t>
            </a:r>
          </a:p>
          <a:p>
            <a:pPr marL="685766" indent="-685766">
              <a:buFont typeface="Arial" panose="020B0604020202020204" pitchFamily="34" charset="0"/>
              <a:buChar char="•"/>
            </a:pPr>
            <a:r>
              <a:rPr lang="hr-HR" sz="4600" dirty="0">
                <a:solidFill>
                  <a:srgbClr val="3D3D3D"/>
                </a:solidFill>
                <a:latin typeface="Dosis" panose="02010703020202060003" pitchFamily="2" charset="-18"/>
              </a:rPr>
              <a:t>U svrhu </a:t>
            </a:r>
            <a:r>
              <a:rPr lang="hr-HR" sz="4600" dirty="0" err="1">
                <a:solidFill>
                  <a:srgbClr val="3D3D3D"/>
                </a:solidFill>
                <a:latin typeface="Dosis" panose="02010703020202060003" pitchFamily="2" charset="-18"/>
              </a:rPr>
              <a:t>phishing</a:t>
            </a:r>
            <a:r>
              <a:rPr lang="hr-HR" sz="4600" dirty="0">
                <a:solidFill>
                  <a:srgbClr val="3D3D3D"/>
                </a:solidFill>
                <a:latin typeface="Dosis" panose="02010703020202060003" pitchFamily="2" charset="-18"/>
              </a:rPr>
              <a:t>-a, osim elektroničke pošte, mogu poslužiti i drugi servisi poput foruma, servisa za izravnu komunikaciju (</a:t>
            </a:r>
            <a:r>
              <a:rPr lang="hr-HR" sz="4600" dirty="0" err="1">
                <a:solidFill>
                  <a:srgbClr val="3D3D3D"/>
                </a:solidFill>
                <a:latin typeface="Dosis" panose="02010703020202060003" pitchFamily="2" charset="-18"/>
              </a:rPr>
              <a:t>Whatsapp</a:t>
            </a:r>
            <a:r>
              <a:rPr lang="hr-HR" sz="4600" dirty="0">
                <a:solidFill>
                  <a:srgbClr val="3D3D3D"/>
                </a:solidFill>
                <a:latin typeface="Dosis" panose="02010703020202060003" pitchFamily="2" charset="-18"/>
              </a:rPr>
              <a:t>, Skype, i dr.) te društvene mreže (Facebook, </a:t>
            </a:r>
            <a:r>
              <a:rPr lang="hr-HR" sz="4600" dirty="0" err="1">
                <a:solidFill>
                  <a:srgbClr val="3D3D3D"/>
                </a:solidFill>
                <a:latin typeface="Dosis" panose="02010703020202060003" pitchFamily="2" charset="-18"/>
              </a:rPr>
              <a:t>Instagram</a:t>
            </a:r>
            <a:r>
              <a:rPr lang="hr-HR" sz="4600" dirty="0">
                <a:solidFill>
                  <a:srgbClr val="3D3D3D"/>
                </a:solidFill>
                <a:latin typeface="Dosis" panose="02010703020202060003" pitchFamily="2" charset="-18"/>
              </a:rPr>
              <a:t>). </a:t>
            </a:r>
          </a:p>
          <a:p>
            <a:pPr marL="685766" indent="-685766">
              <a:buFont typeface="Arial" panose="020B0604020202020204" pitchFamily="34" charset="0"/>
              <a:buChar char="•"/>
            </a:pPr>
            <a:r>
              <a:rPr lang="hr-HR" sz="4600" dirty="0">
                <a:solidFill>
                  <a:srgbClr val="3D3D3D"/>
                </a:solidFill>
                <a:latin typeface="Dosis" panose="02010703020202060003" pitchFamily="2" charset="-18"/>
              </a:rPr>
              <a:t>Društvene mreže posebno su opasne jer podaci prikupljeni sa njih mogu poslužiti za krađu identiteta, ali i zbog činjenice da poruke dobivene od prijatelja, kojima su kompromitirani računi, imaju određeni kredibilitet.</a:t>
            </a:r>
            <a:endParaRPr lang="hr-HR" sz="4600" dirty="0"/>
          </a:p>
        </p:txBody>
      </p:sp>
    </p:spTree>
    <p:extLst>
      <p:ext uri="{BB962C8B-B14F-4D97-AF65-F5344CB8AC3E}">
        <p14:creationId xmlns:p14="http://schemas.microsoft.com/office/powerpoint/2010/main" val="3557607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402598" y="1420900"/>
            <a:ext cx="8704063" cy="5626274"/>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800" dirty="0">
                <a:latin typeface="+mj-lt"/>
                <a:ea typeface="+mj-ea"/>
                <a:cs typeface="+mj-cs"/>
              </a:rPr>
              <a:t>Krađa </a:t>
            </a:r>
          </a:p>
          <a:p>
            <a:pPr>
              <a:lnSpc>
                <a:spcPct val="90000"/>
              </a:lnSpc>
              <a:spcBef>
                <a:spcPct val="0"/>
              </a:spcBef>
              <a:spcAft>
                <a:spcPts val="1200"/>
              </a:spcAft>
            </a:pPr>
            <a:r>
              <a:rPr lang="hr-HR" sz="8800" dirty="0">
                <a:latin typeface="+mj-lt"/>
                <a:ea typeface="+mj-ea"/>
                <a:cs typeface="+mj-cs"/>
              </a:rPr>
              <a:t>identiteta</a:t>
            </a:r>
            <a:endParaRPr lang="en-US" sz="8800" dirty="0">
              <a:latin typeface="+mj-lt"/>
              <a:ea typeface="+mj-ea"/>
              <a:cs typeface="+mj-cs"/>
            </a:endParaRPr>
          </a:p>
        </p:txBody>
      </p:sp>
      <p:pic>
        <p:nvPicPr>
          <p:cNvPr id="16386" name="Picture 2" descr="Deceptive-Fact-File-v3.jpg (800×310)">
            <a:extLst>
              <a:ext uri="{FF2B5EF4-FFF2-40B4-BE49-F238E27FC236}">
                <a16:creationId xmlns:a16="http://schemas.microsoft.com/office/drawing/2014/main" id="{D8357AC3-FE9C-4788-A059-5450C08618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6485" y="932202"/>
            <a:ext cx="15643331" cy="6061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685756" y="8197982"/>
            <a:ext cx="23163290" cy="439325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92500" lnSpcReduction="20000"/>
          </a:bodyPr>
          <a:lstStyle/>
          <a:p>
            <a:pPr fontAlgn="base">
              <a:lnSpc>
                <a:spcPct val="110000"/>
              </a:lnSpc>
              <a:spcBef>
                <a:spcPct val="0"/>
              </a:spcBef>
              <a:spcAft>
                <a:spcPts val="1200"/>
              </a:spcAft>
            </a:pPr>
            <a:r>
              <a:rPr lang="hr-HR" altLang="sr-Latn-RS" sz="6400" dirty="0"/>
              <a:t>Krađa identiteta daleko je najčešća vrsta </a:t>
            </a:r>
            <a:r>
              <a:rPr lang="hr-HR" altLang="sr-Latn-RS" sz="6400" i="1" dirty="0" err="1"/>
              <a:t>phishinga</a:t>
            </a:r>
            <a:r>
              <a:rPr lang="hr-HR" altLang="sr-Latn-RS" sz="6400" dirty="0"/>
              <a:t>. Prevaranti se predstavljaju kao legitimna tvrtka u pokušaju krađe osobnih podataka ili vjerodajnica za prijavu. E-pošta često koristi prijetnje i osjećaj hitnosti kako bi uplašila korisnike da rade ono što napadači žele. </a:t>
            </a:r>
          </a:p>
        </p:txBody>
      </p:sp>
    </p:spTree>
    <p:extLst>
      <p:ext uri="{BB962C8B-B14F-4D97-AF65-F5344CB8AC3E}">
        <p14:creationId xmlns:p14="http://schemas.microsoft.com/office/powerpoint/2010/main" val="31000871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844718-4EC9-4366-9766-A02D06ACBD57}"/>
              </a:ext>
            </a:extLst>
          </p:cNvPr>
          <p:cNvSpPr/>
          <p:nvPr/>
        </p:nvSpPr>
        <p:spPr>
          <a:xfrm>
            <a:off x="2313551" y="1275888"/>
            <a:ext cx="19775704" cy="1800145"/>
          </a:xfrm>
          <a:prstGeom prst="rect">
            <a:avLst/>
          </a:prstGeom>
        </p:spPr>
        <p:txBody>
          <a:bodyPr vert="horz" lIns="182868" tIns="91434" rIns="182868" bIns="91434" rtlCol="0" anchor="t">
            <a:normAutofit/>
          </a:bodyPr>
          <a:lstStyle/>
          <a:p>
            <a:pPr>
              <a:lnSpc>
                <a:spcPct val="90000"/>
              </a:lnSpc>
              <a:spcBef>
                <a:spcPct val="0"/>
              </a:spcBef>
              <a:spcAft>
                <a:spcPts val="1200"/>
              </a:spcAft>
            </a:pPr>
            <a:r>
              <a:rPr lang="en-US" altLang="sr-Latn-RS" sz="7400" dirty="0" err="1">
                <a:solidFill>
                  <a:srgbClr val="002060"/>
                </a:solidFill>
                <a:latin typeface="+mj-lt"/>
                <a:ea typeface="+mj-ea"/>
                <a:cs typeface="+mj-cs"/>
              </a:rPr>
              <a:t>Tehnike</a:t>
            </a:r>
            <a:r>
              <a:rPr lang="en-US" altLang="sr-Latn-RS" sz="7400" dirty="0">
                <a:solidFill>
                  <a:srgbClr val="002060"/>
                </a:solidFill>
                <a:latin typeface="+mj-lt"/>
                <a:ea typeface="+mj-ea"/>
                <a:cs typeface="+mj-cs"/>
              </a:rPr>
              <a:t> </a:t>
            </a:r>
            <a:r>
              <a:rPr lang="en-US" altLang="sr-Latn-RS" sz="7400" dirty="0" err="1">
                <a:solidFill>
                  <a:srgbClr val="002060"/>
                </a:solidFill>
                <a:latin typeface="+mj-lt"/>
                <a:ea typeface="+mj-ea"/>
                <a:cs typeface="+mj-cs"/>
              </a:rPr>
              <a:t>korištene</a:t>
            </a:r>
            <a:r>
              <a:rPr lang="en-US" altLang="sr-Latn-RS" sz="7400" dirty="0">
                <a:solidFill>
                  <a:srgbClr val="002060"/>
                </a:solidFill>
                <a:latin typeface="+mj-lt"/>
                <a:ea typeface="+mj-ea"/>
                <a:cs typeface="+mj-cs"/>
              </a:rPr>
              <a:t> u </a:t>
            </a:r>
            <a:r>
              <a:rPr lang="en-US" altLang="sr-Latn-RS" sz="7400" dirty="0" err="1">
                <a:solidFill>
                  <a:srgbClr val="002060"/>
                </a:solidFill>
                <a:latin typeface="+mj-lt"/>
                <a:ea typeface="+mj-ea"/>
                <a:cs typeface="+mj-cs"/>
              </a:rPr>
              <a:t>krađi</a:t>
            </a:r>
            <a:r>
              <a:rPr lang="en-US" altLang="sr-Latn-RS" sz="7400" dirty="0">
                <a:solidFill>
                  <a:srgbClr val="002060"/>
                </a:solidFill>
                <a:latin typeface="+mj-lt"/>
                <a:ea typeface="+mj-ea"/>
                <a:cs typeface="+mj-cs"/>
              </a:rPr>
              <a:t> </a:t>
            </a:r>
            <a:r>
              <a:rPr lang="en-US" altLang="sr-Latn-RS" sz="7400" dirty="0" err="1">
                <a:solidFill>
                  <a:srgbClr val="002060"/>
                </a:solidFill>
                <a:latin typeface="+mj-lt"/>
                <a:ea typeface="+mj-ea"/>
                <a:cs typeface="+mj-cs"/>
              </a:rPr>
              <a:t>identiteta</a:t>
            </a:r>
            <a:endParaRPr lang="en-US" altLang="sr-Latn-RS" sz="7400" dirty="0">
              <a:solidFill>
                <a:srgbClr val="002060"/>
              </a:solidFill>
              <a:latin typeface="+mj-lt"/>
              <a:ea typeface="+mj-ea"/>
              <a:cs typeface="+mj-cs"/>
            </a:endParaRPr>
          </a:p>
        </p:txBody>
      </p:sp>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812464" y="3086593"/>
            <a:ext cx="23569949" cy="935351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0" compatLnSpc="1">
            <a:prstTxWarp prst="textNoShape">
              <a:avLst/>
            </a:prstTxWarp>
            <a:normAutofit/>
          </a:bodyPr>
          <a:lstStyle/>
          <a:p>
            <a:pPr indent="-457177" fontAlgn="base">
              <a:lnSpc>
                <a:spcPct val="90000"/>
              </a:lnSpc>
              <a:spcBef>
                <a:spcPct val="0"/>
              </a:spcBef>
              <a:spcAft>
                <a:spcPts val="1200"/>
              </a:spcAft>
              <a:buFont typeface="Arial" panose="020B0604020202020204" pitchFamily="34" charset="0"/>
              <a:buChar char="•"/>
            </a:pPr>
            <a:r>
              <a:rPr lang="hr-HR" altLang="sr-Latn-RS" sz="4000" b="1" dirty="0"/>
              <a:t>Legitimni linkovi</a:t>
            </a:r>
            <a:r>
              <a:rPr lang="hr-HR" altLang="sr-Latn-RS" sz="4000" dirty="0"/>
              <a:t>: Mnogi napadači pokušavaju izbjeći otkrivanje preko filtara e-pošte ugrađujući legitimne linkove u svoje lažne </a:t>
            </a:r>
            <a:r>
              <a:rPr lang="hr-HR" altLang="sr-Latn-RS" sz="4000" dirty="0" err="1"/>
              <a:t>phishing</a:t>
            </a:r>
            <a:r>
              <a:rPr lang="hr-HR" altLang="sr-Latn-RS" sz="4000" dirty="0"/>
              <a:t> e-adrese. To rade na način da uključuju legitimne kontakt podataka s organizacijom koje lažiraju.</a:t>
            </a:r>
          </a:p>
          <a:p>
            <a:pPr indent="-457177" fontAlgn="base">
              <a:lnSpc>
                <a:spcPct val="90000"/>
              </a:lnSpc>
              <a:spcBef>
                <a:spcPct val="0"/>
              </a:spcBef>
              <a:spcAft>
                <a:spcPts val="1200"/>
              </a:spcAft>
              <a:buFont typeface="Arial" panose="020B0604020202020204" pitchFamily="34" charset="0"/>
              <a:buChar char="•"/>
            </a:pPr>
            <a:r>
              <a:rPr lang="hr-HR" altLang="sr-Latn-RS" sz="4000" b="1" dirty="0"/>
              <a:t>Spajanje zlonamjernog i bezopasnog kôda</a:t>
            </a:r>
            <a:r>
              <a:rPr lang="hr-HR" altLang="sr-Latn-RS" sz="4000" dirty="0"/>
              <a:t>: odgovorni za stvaranje </a:t>
            </a:r>
            <a:r>
              <a:rPr lang="hr-HR" altLang="sr-Latn-RS" sz="4000" i="1" dirty="0" err="1"/>
              <a:t>phishing</a:t>
            </a:r>
            <a:r>
              <a:rPr lang="hr-HR" altLang="sr-Latn-RS" sz="4000" i="1" dirty="0"/>
              <a:t> </a:t>
            </a:r>
            <a:r>
              <a:rPr lang="hr-HR" altLang="sr-Latn-RS" sz="4000" dirty="0"/>
              <a:t>odredišnih stranica obično kombiniraju zlonamjerni i bezopasni kôd da bi zavarali Exchange Online Protection (EOP).</a:t>
            </a:r>
          </a:p>
          <a:p>
            <a:pPr indent="-457177" fontAlgn="base">
              <a:lnSpc>
                <a:spcPct val="90000"/>
              </a:lnSpc>
              <a:spcBef>
                <a:spcPct val="0"/>
              </a:spcBef>
              <a:spcAft>
                <a:spcPts val="1200"/>
              </a:spcAft>
              <a:buFont typeface="Arial" panose="020B0604020202020204" pitchFamily="34" charset="0"/>
              <a:buChar char="•"/>
            </a:pPr>
            <a:r>
              <a:rPr lang="hr-HR" altLang="sr-Latn-RS" sz="4000" b="1" dirty="0"/>
              <a:t>Preusmjeravanja i skraćene veze</a:t>
            </a:r>
            <a:r>
              <a:rPr lang="hr-HR" altLang="sr-Latn-RS" sz="4000" dirty="0"/>
              <a:t>: Zlonamjerni napadači ne žele alarmirati svoje žrtve. Stoga izrađuju svoje </a:t>
            </a:r>
            <a:r>
              <a:rPr lang="hr-HR" altLang="sr-Latn-RS" sz="4000" dirty="0" err="1"/>
              <a:t>phishing</a:t>
            </a:r>
            <a:r>
              <a:rPr lang="hr-HR" altLang="sr-Latn-RS" sz="4000" dirty="0"/>
              <a:t> kampanje kako bi koristili skraćene URL-ove kao sredstvo zavaravanja sigurnih pristupnika e-pošte (SEG), preusmjeravanjem korisnika na </a:t>
            </a:r>
            <a:r>
              <a:rPr lang="hr-HR" altLang="sr-Latn-RS" sz="4000" i="1" dirty="0" err="1"/>
              <a:t>phishing</a:t>
            </a:r>
            <a:r>
              <a:rPr lang="hr-HR" altLang="sr-Latn-RS" sz="4000" dirty="0"/>
              <a:t> odredišnu stranicu tek nakon isporuke e-pošte i preusmjeravanja na legitimne web stranice nakon što su žrtve izgubile vjerodajnice.</a:t>
            </a:r>
          </a:p>
          <a:p>
            <a:pPr indent="-457177" fontAlgn="base">
              <a:lnSpc>
                <a:spcPct val="90000"/>
              </a:lnSpc>
              <a:spcBef>
                <a:spcPct val="0"/>
              </a:spcBef>
              <a:spcAft>
                <a:spcPts val="1200"/>
              </a:spcAft>
              <a:buFont typeface="Arial" panose="020B0604020202020204" pitchFamily="34" charset="0"/>
              <a:buChar char="•"/>
            </a:pPr>
            <a:r>
              <a:rPr lang="hr-HR" altLang="sr-Latn-RS" sz="4000" b="1" dirty="0"/>
              <a:t>Izmjena logotipa robne marke</a:t>
            </a:r>
            <a:r>
              <a:rPr lang="hr-HR" altLang="sr-Latn-RS" sz="4000" dirty="0"/>
              <a:t>: Neki filtri e-pošte mogu uočiti kada zlonamjerni napadači ukradu logotipe organizacija i ugrade ih u svoju e-poštu o napadu ili na svoje odredišne ​​stranice za krađu identiteta. To čine tražeći HTML atribute logotipa. Da bi zavarali ove alate za otkrivanje, zlonamjerni napadači mijenjaju HTML atribut logotipa, poput njegove boje.</a:t>
            </a:r>
          </a:p>
          <a:p>
            <a:pPr indent="-457177" fontAlgn="base">
              <a:lnSpc>
                <a:spcPct val="90000"/>
              </a:lnSpc>
              <a:spcBef>
                <a:spcPct val="0"/>
              </a:spcBef>
              <a:spcAft>
                <a:spcPts val="1200"/>
              </a:spcAft>
              <a:buFont typeface="Arial" panose="020B0604020202020204" pitchFamily="34" charset="0"/>
              <a:buChar char="•"/>
            </a:pPr>
            <a:r>
              <a:rPr lang="hr-HR" altLang="sr-Latn-RS" sz="4000" b="1" dirty="0"/>
              <a:t>Minimalni sadržaj e-pošte</a:t>
            </a:r>
            <a:r>
              <a:rPr lang="hr-HR" altLang="sr-Latn-RS" sz="4000" dirty="0"/>
              <a:t>: Digitalni napadači pokušavaju izbjeći otkrivanje uključivanjem minimalnog sadržaja u svoje e-poruke o napadima.</a:t>
            </a:r>
          </a:p>
        </p:txBody>
      </p:sp>
    </p:spTree>
    <p:extLst>
      <p:ext uri="{BB962C8B-B14F-4D97-AF65-F5344CB8AC3E}">
        <p14:creationId xmlns:p14="http://schemas.microsoft.com/office/powerpoint/2010/main" val="3965763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402598" y="1420900"/>
            <a:ext cx="8704063" cy="5626274"/>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800" dirty="0" err="1">
                <a:latin typeface="+mj-lt"/>
                <a:ea typeface="+mj-ea"/>
                <a:cs typeface="+mj-cs"/>
              </a:rPr>
              <a:t>Spear</a:t>
            </a:r>
            <a:r>
              <a:rPr lang="hr-HR" sz="8800" dirty="0">
                <a:latin typeface="+mj-lt"/>
                <a:ea typeface="+mj-ea"/>
                <a:cs typeface="+mj-cs"/>
              </a:rPr>
              <a:t> </a:t>
            </a:r>
          </a:p>
          <a:p>
            <a:pPr>
              <a:lnSpc>
                <a:spcPct val="90000"/>
              </a:lnSpc>
              <a:spcBef>
                <a:spcPct val="0"/>
              </a:spcBef>
              <a:spcAft>
                <a:spcPts val="1200"/>
              </a:spcAft>
            </a:pPr>
            <a:r>
              <a:rPr lang="en-US" sz="8800" dirty="0">
                <a:latin typeface="+mj-lt"/>
                <a:ea typeface="+mj-ea"/>
                <a:cs typeface="+mj-cs"/>
              </a:rPr>
              <a:t>Phishing</a:t>
            </a:r>
          </a:p>
        </p:txBody>
      </p:sp>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613305" y="7317305"/>
            <a:ext cx="23137516" cy="566804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62500" lnSpcReduction="20000"/>
          </a:bodyPr>
          <a:lstStyle/>
          <a:p>
            <a:pPr marL="914354" indent="-914354" fontAlgn="base">
              <a:lnSpc>
                <a:spcPct val="120000"/>
              </a:lnSpc>
              <a:spcBef>
                <a:spcPct val="0"/>
              </a:spcBef>
              <a:buFont typeface="Arial" panose="020B0604020202020204" pitchFamily="34" charset="0"/>
              <a:buChar char="•"/>
            </a:pPr>
            <a:r>
              <a:rPr lang="hr-HR" altLang="sr-Latn-RS" sz="6400" dirty="0"/>
              <a:t>U ovoj vrsti prevare, napadači prilagođavaju svoje e-adrese napada ciljnim imenom, položajem, tvrtkom, radnim brojem telefona i ostalim informacijama, pokušavajući prevariti primatelja da vjeruje da imaju vezu s pošiljateljem. </a:t>
            </a:r>
          </a:p>
          <a:p>
            <a:pPr marL="914354" indent="-914354" fontAlgn="base">
              <a:lnSpc>
                <a:spcPct val="120000"/>
              </a:lnSpc>
              <a:spcBef>
                <a:spcPct val="0"/>
              </a:spcBef>
              <a:buFont typeface="Arial" panose="020B0604020202020204" pitchFamily="34" charset="0"/>
              <a:buChar char="•"/>
            </a:pPr>
            <a:r>
              <a:rPr lang="hr-HR" altLang="sr-Latn-RS" sz="6400" dirty="0"/>
              <a:t>Ipak je cilj isti kao i krađa identiteta: prevariti žrtvu da klikne na zlonamjerni URL ili privitak e-pošte kako bi predala svoje osobne podatke. </a:t>
            </a:r>
          </a:p>
          <a:p>
            <a:pPr marL="914354" indent="-914354" fontAlgn="base">
              <a:lnSpc>
                <a:spcPct val="120000"/>
              </a:lnSpc>
              <a:spcBef>
                <a:spcPct val="0"/>
              </a:spcBef>
              <a:buFont typeface="Arial" panose="020B0604020202020204" pitchFamily="34" charset="0"/>
              <a:buChar char="•"/>
            </a:pPr>
            <a:r>
              <a:rPr lang="hr-HR" altLang="sr-Latn-RS" sz="6400" dirty="0"/>
              <a:t>S obzirom na količinu informacija potrebnih za stvaranje uvjerljivog pokušaja napada, ne čudi da je krađa identiteta uobičajena na web lokacijama društvenih medija poput </a:t>
            </a:r>
            <a:r>
              <a:rPr lang="hr-HR" altLang="sr-Latn-RS" sz="6400" i="1" dirty="0"/>
              <a:t>LinkedIn-a</a:t>
            </a:r>
            <a:r>
              <a:rPr lang="hr-HR" altLang="sr-Latn-RS" sz="6400" dirty="0"/>
              <a:t> gdje napadači mogu koristiti više izvora podataka za izradu ciljane e-pošte napada.</a:t>
            </a:r>
          </a:p>
        </p:txBody>
      </p:sp>
      <p:pic>
        <p:nvPicPr>
          <p:cNvPr id="18434" name="Picture 2" descr="Spear Phishing">
            <a:extLst>
              <a:ext uri="{FF2B5EF4-FFF2-40B4-BE49-F238E27FC236}">
                <a16:creationId xmlns:a16="http://schemas.microsoft.com/office/drawing/2014/main" id="{249F06EB-4431-4192-91D5-344CEA64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912" y="758791"/>
            <a:ext cx="15239008" cy="59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619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844718-4EC9-4366-9766-A02D06ACBD57}"/>
              </a:ext>
            </a:extLst>
          </p:cNvPr>
          <p:cNvSpPr/>
          <p:nvPr/>
        </p:nvSpPr>
        <p:spPr>
          <a:xfrm>
            <a:off x="2313551" y="1275888"/>
            <a:ext cx="19775704" cy="1800145"/>
          </a:xfrm>
          <a:prstGeom prst="rect">
            <a:avLst/>
          </a:prstGeom>
        </p:spPr>
        <p:txBody>
          <a:bodyPr vert="horz" lIns="182868" tIns="91434" rIns="182868" bIns="91434" rtlCol="0" anchor="t">
            <a:normAutofit/>
          </a:bodyPr>
          <a:lstStyle/>
          <a:p>
            <a:pPr>
              <a:lnSpc>
                <a:spcPct val="90000"/>
              </a:lnSpc>
              <a:spcBef>
                <a:spcPct val="0"/>
              </a:spcBef>
              <a:spcAft>
                <a:spcPts val="1200"/>
              </a:spcAft>
            </a:pPr>
            <a:r>
              <a:rPr lang="en-US" altLang="sr-Latn-RS" sz="7400" dirty="0" err="1">
                <a:solidFill>
                  <a:srgbClr val="002060"/>
                </a:solidFill>
                <a:latin typeface="+mj-lt"/>
                <a:ea typeface="+mj-ea"/>
                <a:cs typeface="+mj-cs"/>
              </a:rPr>
              <a:t>Tehnike</a:t>
            </a:r>
            <a:r>
              <a:rPr lang="en-US" altLang="sr-Latn-RS" sz="7400" dirty="0">
                <a:solidFill>
                  <a:srgbClr val="002060"/>
                </a:solidFill>
                <a:latin typeface="+mj-lt"/>
                <a:ea typeface="+mj-ea"/>
                <a:cs typeface="+mj-cs"/>
              </a:rPr>
              <a:t> </a:t>
            </a:r>
            <a:r>
              <a:rPr lang="en-US" altLang="sr-Latn-RS" sz="7400" dirty="0" err="1">
                <a:solidFill>
                  <a:srgbClr val="002060"/>
                </a:solidFill>
                <a:latin typeface="+mj-lt"/>
                <a:ea typeface="+mj-ea"/>
                <a:cs typeface="+mj-cs"/>
              </a:rPr>
              <a:t>korištene</a:t>
            </a:r>
            <a:r>
              <a:rPr lang="en-US" altLang="sr-Latn-RS" sz="7400" dirty="0">
                <a:solidFill>
                  <a:srgbClr val="002060"/>
                </a:solidFill>
                <a:latin typeface="+mj-lt"/>
                <a:ea typeface="+mj-ea"/>
                <a:cs typeface="+mj-cs"/>
              </a:rPr>
              <a:t> u </a:t>
            </a:r>
            <a:r>
              <a:rPr lang="hr-HR" altLang="sr-Latn-RS" sz="7400" dirty="0" err="1">
                <a:solidFill>
                  <a:srgbClr val="002060"/>
                </a:solidFill>
                <a:latin typeface="+mj-lt"/>
                <a:ea typeface="+mj-ea"/>
                <a:cs typeface="+mj-cs"/>
              </a:rPr>
              <a:t>spear</a:t>
            </a:r>
            <a:r>
              <a:rPr lang="hr-HR" altLang="sr-Latn-RS" sz="7400" dirty="0">
                <a:solidFill>
                  <a:srgbClr val="002060"/>
                </a:solidFill>
                <a:latin typeface="+mj-lt"/>
                <a:ea typeface="+mj-ea"/>
                <a:cs typeface="+mj-cs"/>
              </a:rPr>
              <a:t> </a:t>
            </a:r>
            <a:r>
              <a:rPr lang="hr-HR" altLang="sr-Latn-RS" sz="7400" dirty="0" err="1">
                <a:solidFill>
                  <a:srgbClr val="002060"/>
                </a:solidFill>
                <a:latin typeface="+mj-lt"/>
                <a:ea typeface="+mj-ea"/>
                <a:cs typeface="+mj-cs"/>
              </a:rPr>
              <a:t>phishing</a:t>
            </a:r>
            <a:endParaRPr lang="en-US" altLang="sr-Latn-RS" sz="7400" dirty="0">
              <a:solidFill>
                <a:srgbClr val="002060"/>
              </a:solidFill>
              <a:latin typeface="+mj-lt"/>
              <a:ea typeface="+mj-ea"/>
              <a:cs typeface="+mj-cs"/>
            </a:endParaRPr>
          </a:p>
        </p:txBody>
      </p:sp>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1345809" y="3076033"/>
            <a:ext cx="23036604" cy="969385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0" compatLnSpc="1">
            <a:prstTxWarp prst="textNoShape">
              <a:avLst/>
            </a:prstTxWarp>
            <a:normAutofit fontScale="92500" lnSpcReduction="10000"/>
          </a:bodyPr>
          <a:lstStyle/>
          <a:p>
            <a:pPr marL="685766" indent="-685766" fontAlgn="base">
              <a:lnSpc>
                <a:spcPct val="110000"/>
              </a:lnSpc>
              <a:spcBef>
                <a:spcPct val="0"/>
              </a:spcBef>
              <a:buFont typeface="Arial" panose="020B0604020202020204" pitchFamily="34" charset="0"/>
              <a:buChar char="•"/>
            </a:pPr>
            <a:r>
              <a:rPr lang="hr-HR" altLang="sr-Latn-RS" sz="4800" b="1" dirty="0"/>
              <a:t>Smještanje zlonamjernih dokumenata na usluge u oblaku:</a:t>
            </a:r>
            <a:r>
              <a:rPr lang="hr-HR" altLang="sr-Latn-RS" sz="4800" dirty="0"/>
              <a:t> Digitalni napadači sve više smještaju svoje zlonamjerne dokumente na </a:t>
            </a:r>
            <a:r>
              <a:rPr lang="hr-HR" altLang="sr-Latn-RS" sz="4800" dirty="0" err="1"/>
              <a:t>Dropbox</a:t>
            </a:r>
            <a:r>
              <a:rPr lang="hr-HR" altLang="sr-Latn-RS" sz="4800" dirty="0"/>
              <a:t>, </a:t>
            </a:r>
            <a:r>
              <a:rPr lang="hr-HR" altLang="sr-Latn-RS" sz="4800" dirty="0" err="1"/>
              <a:t>OneDrive</a:t>
            </a:r>
            <a:r>
              <a:rPr lang="hr-HR" altLang="sr-Latn-RS" sz="4800" dirty="0"/>
              <a:t>, Google </a:t>
            </a:r>
            <a:r>
              <a:rPr lang="hr-HR" altLang="sr-Latn-RS" sz="4800" dirty="0" err="1"/>
              <a:t>Drive</a:t>
            </a:r>
            <a:r>
              <a:rPr lang="hr-HR" altLang="sr-Latn-RS" sz="4800" dirty="0"/>
              <a:t> i druge usluge u oblaku. Prema zadanim postavkama, IT vjerojatno neće blokirati ove usluge, što znači da filtri e-pošte organizacije neće označavati napadnute dokumente.</a:t>
            </a:r>
          </a:p>
          <a:p>
            <a:pPr marL="685766" indent="-685766" fontAlgn="base">
              <a:lnSpc>
                <a:spcPct val="110000"/>
              </a:lnSpc>
              <a:spcBef>
                <a:spcPct val="0"/>
              </a:spcBef>
              <a:buFont typeface="Arial" panose="020B0604020202020204" pitchFamily="34" charset="0"/>
              <a:buChar char="•"/>
            </a:pPr>
            <a:r>
              <a:rPr lang="hr-HR" altLang="sr-Latn-RS" sz="4800" b="1" dirty="0"/>
              <a:t>Kompromitirani </a:t>
            </a:r>
            <a:r>
              <a:rPr lang="hr-HR" altLang="sr-Latn-RS" sz="4800" b="1" dirty="0" err="1"/>
              <a:t>tokeni</a:t>
            </a:r>
            <a:r>
              <a:rPr lang="hr-HR" altLang="sr-Latn-RS" sz="4800" b="1" dirty="0"/>
              <a:t>: </a:t>
            </a:r>
            <a:r>
              <a:rPr lang="hr-HR" altLang="sr-Latn-RS" sz="4800" dirty="0"/>
              <a:t>Digitalni kriminalci pokušavaju ugroziti API </a:t>
            </a:r>
            <a:r>
              <a:rPr lang="hr-HR" altLang="sr-Latn-RS" sz="4800" dirty="0" err="1"/>
              <a:t>tokene</a:t>
            </a:r>
            <a:r>
              <a:rPr lang="hr-HR" altLang="sr-Latn-RS" sz="4800" dirty="0"/>
              <a:t> ili </a:t>
            </a:r>
            <a:r>
              <a:rPr lang="hr-HR" altLang="sr-Latn-RS" sz="4800" dirty="0" err="1"/>
              <a:t>tokene</a:t>
            </a:r>
            <a:r>
              <a:rPr lang="hr-HR" altLang="sr-Latn-RS" sz="4800" dirty="0"/>
              <a:t> sesija. Uspjeh u tom pogledu omogućio bi im krađu pristupa računu e-pošte, web mjestu SharePoint ili drugom resursu</a:t>
            </a:r>
            <a:r>
              <a:rPr lang="hr-HR" altLang="sr-Latn-RS" sz="4800" b="1" dirty="0"/>
              <a:t>.</a:t>
            </a:r>
          </a:p>
          <a:p>
            <a:pPr marL="685766" indent="-685766" fontAlgn="base">
              <a:lnSpc>
                <a:spcPct val="110000"/>
              </a:lnSpc>
              <a:spcBef>
                <a:spcPct val="0"/>
              </a:spcBef>
              <a:buFont typeface="Arial" panose="020B0604020202020204" pitchFamily="34" charset="0"/>
              <a:buChar char="•"/>
            </a:pPr>
            <a:r>
              <a:rPr lang="hr-HR" altLang="sr-Latn-RS" sz="4800" b="1" dirty="0"/>
              <a:t>Prikupite obavijesti o odsutnosti ureda: </a:t>
            </a:r>
            <a:r>
              <a:rPr lang="hr-HR" altLang="sr-Latn-RS" sz="4800" dirty="0"/>
              <a:t>Napadačima je potrebno puno podataka kako bi poslali uvjerljivu kampanju </a:t>
            </a:r>
            <a:r>
              <a:rPr lang="hr-HR" altLang="sr-Latn-RS" sz="4800" i="1" dirty="0" err="1"/>
              <a:t>spear</a:t>
            </a:r>
            <a:r>
              <a:rPr lang="hr-HR" altLang="sr-Latn-RS" sz="4800" i="1" dirty="0"/>
              <a:t> </a:t>
            </a:r>
            <a:r>
              <a:rPr lang="hr-HR" altLang="sr-Latn-RS" sz="4800" i="1" dirty="0" err="1"/>
              <a:t>phishinga</a:t>
            </a:r>
            <a:r>
              <a:rPr lang="hr-HR" altLang="sr-Latn-RS" sz="4800" dirty="0"/>
              <a:t>. Jedan od načina na koji to mogu učiniti je masovnim slanjem e-pošte zaposlenicima i prikupljanjem obavijesti o odsutnosti kako bi se naučio format adresa e-pošte koje koriste interni zaposlenici.</a:t>
            </a:r>
          </a:p>
          <a:p>
            <a:pPr marL="685766" indent="-685766" fontAlgn="base">
              <a:lnSpc>
                <a:spcPct val="110000"/>
              </a:lnSpc>
              <a:spcBef>
                <a:spcPct val="0"/>
              </a:spcBef>
              <a:buFont typeface="Arial" panose="020B0604020202020204" pitchFamily="34" charset="0"/>
              <a:buChar char="•"/>
            </a:pPr>
            <a:r>
              <a:rPr lang="hr-HR" altLang="sr-Latn-RS" sz="4800" b="1" dirty="0"/>
              <a:t>Istraživanje društvenih medija: </a:t>
            </a:r>
            <a:r>
              <a:rPr lang="hr-HR" altLang="sr-Latn-RS" sz="4800" dirty="0"/>
              <a:t>Zlonamjerni napadači moraju naučiti tko radi u ciljanoj tvrtki. To mogu učiniti pomoću društvenih mreža kako bi istražili strukturu organizacije i odlučili koga bi željeli izdvojiti za svoje ciljane napade.</a:t>
            </a:r>
          </a:p>
        </p:txBody>
      </p:sp>
    </p:spTree>
    <p:extLst>
      <p:ext uri="{BB962C8B-B14F-4D97-AF65-F5344CB8AC3E}">
        <p14:creationId xmlns:p14="http://schemas.microsoft.com/office/powerpoint/2010/main" val="311439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Down Arrow 102">
            <a:extLst>
              <a:ext uri="{FF2B5EF4-FFF2-40B4-BE49-F238E27FC236}">
                <a16:creationId xmlns:a16="http://schemas.microsoft.com/office/drawing/2014/main" id="{EE1896F2-F47E-4DD3-B8D7-DE7AA22DAA8E}"/>
              </a:ext>
            </a:extLst>
          </p:cNvPr>
          <p:cNvSpPr/>
          <p:nvPr/>
        </p:nvSpPr>
        <p:spPr>
          <a:xfrm rot="7595279">
            <a:off x="18347606" y="7173958"/>
            <a:ext cx="895292" cy="965137"/>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4" name="Down Arrow 103">
            <a:extLst>
              <a:ext uri="{FF2B5EF4-FFF2-40B4-BE49-F238E27FC236}">
                <a16:creationId xmlns:a16="http://schemas.microsoft.com/office/drawing/2014/main" id="{EA2FE3EF-01FE-47EF-ACED-2E0F730283F9}"/>
              </a:ext>
            </a:extLst>
          </p:cNvPr>
          <p:cNvSpPr/>
          <p:nvPr/>
        </p:nvSpPr>
        <p:spPr>
          <a:xfrm rot="11314372">
            <a:off x="16836215" y="7776409"/>
            <a:ext cx="892116" cy="968311"/>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5" name="Down Arrow 104">
            <a:extLst>
              <a:ext uri="{FF2B5EF4-FFF2-40B4-BE49-F238E27FC236}">
                <a16:creationId xmlns:a16="http://schemas.microsoft.com/office/drawing/2014/main" id="{E270439A-44AF-4C9D-8087-7C5E4E668AC9}"/>
              </a:ext>
            </a:extLst>
          </p:cNvPr>
          <p:cNvSpPr/>
          <p:nvPr/>
        </p:nvSpPr>
        <p:spPr>
          <a:xfrm rot="14201423">
            <a:off x="15473021" y="6911846"/>
            <a:ext cx="895292" cy="968313"/>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6" name="Down Arrow 105">
            <a:extLst>
              <a:ext uri="{FF2B5EF4-FFF2-40B4-BE49-F238E27FC236}">
                <a16:creationId xmlns:a16="http://schemas.microsoft.com/office/drawing/2014/main" id="{4A86273A-F0A3-40EE-BB64-627565FBF11E}"/>
              </a:ext>
            </a:extLst>
          </p:cNvPr>
          <p:cNvSpPr/>
          <p:nvPr/>
        </p:nvSpPr>
        <p:spPr>
          <a:xfrm rot="17571712">
            <a:off x="15236119" y="5097647"/>
            <a:ext cx="895292" cy="1034983"/>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0" name="Down Arrow 99">
            <a:extLst>
              <a:ext uri="{FF2B5EF4-FFF2-40B4-BE49-F238E27FC236}">
                <a16:creationId xmlns:a16="http://schemas.microsoft.com/office/drawing/2014/main" id="{0CBA7DAA-80CA-484C-80EF-7C5AB17A78E3}"/>
              </a:ext>
            </a:extLst>
          </p:cNvPr>
          <p:cNvSpPr/>
          <p:nvPr/>
        </p:nvSpPr>
        <p:spPr>
          <a:xfrm rot="20320880">
            <a:off x="16451677" y="4122408"/>
            <a:ext cx="892118" cy="927040"/>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1" name="Down Arrow 100">
            <a:extLst>
              <a:ext uri="{FF2B5EF4-FFF2-40B4-BE49-F238E27FC236}">
                <a16:creationId xmlns:a16="http://schemas.microsoft.com/office/drawing/2014/main" id="{689073EE-B694-4D66-A9D6-514392F3167F}"/>
              </a:ext>
            </a:extLst>
          </p:cNvPr>
          <p:cNvSpPr/>
          <p:nvPr/>
        </p:nvSpPr>
        <p:spPr>
          <a:xfrm rot="2127033">
            <a:off x="17995013" y="4230159"/>
            <a:ext cx="895292" cy="965137"/>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sp>
        <p:nvSpPr>
          <p:cNvPr id="102" name="Down Arrow 101">
            <a:extLst>
              <a:ext uri="{FF2B5EF4-FFF2-40B4-BE49-F238E27FC236}">
                <a16:creationId xmlns:a16="http://schemas.microsoft.com/office/drawing/2014/main" id="{BEA53F7E-CB6E-437A-A5AE-FBBBDDEE96BF}"/>
              </a:ext>
            </a:extLst>
          </p:cNvPr>
          <p:cNvSpPr/>
          <p:nvPr/>
        </p:nvSpPr>
        <p:spPr>
          <a:xfrm rot="5400000">
            <a:off x="18877601" y="5595320"/>
            <a:ext cx="892118" cy="968313"/>
          </a:xfrm>
          <a:prstGeom prst="downArrow">
            <a:avLst/>
          </a:prstGeom>
          <a:solidFill>
            <a:srgbClr val="588080"/>
          </a:solidFill>
          <a:ln>
            <a:solidFill>
              <a:srgbClr val="F2F7ED"/>
            </a:solidFill>
          </a:ln>
          <a:effectLst/>
        </p:spPr>
        <p:style>
          <a:lnRef idx="1">
            <a:schemeClr val="accent1"/>
          </a:lnRef>
          <a:fillRef idx="3">
            <a:schemeClr val="accent1"/>
          </a:fillRef>
          <a:effectRef idx="2">
            <a:schemeClr val="accent1"/>
          </a:effectRef>
          <a:fontRef idx="minor">
            <a:schemeClr val="lt1"/>
          </a:fontRef>
        </p:style>
        <p:txBody>
          <a:bodyPr lIns="182736" tIns="91368" rIns="182736" bIns="91368" anchor="ctr"/>
          <a:lstStyle/>
          <a:p>
            <a:pPr algn="ctr" defTabSz="643966">
              <a:defRPr/>
            </a:pPr>
            <a:endParaRPr lang="en-GB" sz="7200">
              <a:solidFill>
                <a:srgbClr val="757774"/>
              </a:solidFill>
              <a:latin typeface="Calibri" panose="020F0502020204030204"/>
            </a:endParaRPr>
          </a:p>
        </p:txBody>
      </p:sp>
      <p:grpSp>
        <p:nvGrpSpPr>
          <p:cNvPr id="4" name="Group 1">
            <a:extLst>
              <a:ext uri="{FF2B5EF4-FFF2-40B4-BE49-F238E27FC236}">
                <a16:creationId xmlns:a16="http://schemas.microsoft.com/office/drawing/2014/main" id="{B5AB0C9C-FB2F-4650-9438-03B10DD57787}"/>
              </a:ext>
            </a:extLst>
          </p:cNvPr>
          <p:cNvGrpSpPr>
            <a:grpSpLocks/>
          </p:cNvGrpSpPr>
          <p:nvPr/>
        </p:nvGrpSpPr>
        <p:grpSpPr bwMode="auto">
          <a:xfrm>
            <a:off x="13029632" y="1966537"/>
            <a:ext cx="8917995" cy="8943392"/>
            <a:chOff x="-1" y="-1"/>
            <a:chExt cx="4459806" cy="4472020"/>
          </a:xfrm>
        </p:grpSpPr>
        <p:grpSp>
          <p:nvGrpSpPr>
            <p:cNvPr id="6" name="Group 2">
              <a:extLst>
                <a:ext uri="{FF2B5EF4-FFF2-40B4-BE49-F238E27FC236}">
                  <a16:creationId xmlns:a16="http://schemas.microsoft.com/office/drawing/2014/main" id="{89353730-ADB3-493E-A25E-A2A8E7FD1CDF}"/>
                </a:ext>
              </a:extLst>
            </p:cNvPr>
            <p:cNvGrpSpPr>
              <a:grpSpLocks/>
            </p:cNvGrpSpPr>
            <p:nvPr/>
          </p:nvGrpSpPr>
          <p:grpSpPr bwMode="auto">
            <a:xfrm>
              <a:off x="2819212" y="2748171"/>
              <a:ext cx="1150329" cy="1228279"/>
              <a:chOff x="-1" y="0"/>
              <a:chExt cx="1150330" cy="1228279"/>
            </a:xfrm>
          </p:grpSpPr>
          <p:sp>
            <p:nvSpPr>
              <p:cNvPr id="25" name="AutoShape 3">
                <a:extLst>
                  <a:ext uri="{FF2B5EF4-FFF2-40B4-BE49-F238E27FC236}">
                    <a16:creationId xmlns:a16="http://schemas.microsoft.com/office/drawing/2014/main" id="{63F330E5-B90C-495C-8F9D-BE116FFEDBA1}"/>
                  </a:ext>
                </a:extLst>
              </p:cNvPr>
              <p:cNvSpPr>
                <a:spLocks/>
              </p:cNvSpPr>
              <p:nvPr/>
            </p:nvSpPr>
            <p:spPr bwMode="auto">
              <a:xfrm rot="-2866187">
                <a:off x="162234" y="30943"/>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26" name="AutoShape 4">
                <a:extLst>
                  <a:ext uri="{FF2B5EF4-FFF2-40B4-BE49-F238E27FC236}">
                    <a16:creationId xmlns:a16="http://schemas.microsoft.com/office/drawing/2014/main" id="{673A1C4E-A5CD-4FED-A49C-136F3A74D85A}"/>
                  </a:ext>
                </a:extLst>
              </p:cNvPr>
              <p:cNvSpPr>
                <a:spLocks/>
              </p:cNvSpPr>
              <p:nvPr/>
            </p:nvSpPr>
            <p:spPr bwMode="auto">
              <a:xfrm>
                <a:off x="10345" y="88294"/>
                <a:ext cx="1139984" cy="11399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7" name="Group 5">
              <a:extLst>
                <a:ext uri="{FF2B5EF4-FFF2-40B4-BE49-F238E27FC236}">
                  <a16:creationId xmlns:a16="http://schemas.microsoft.com/office/drawing/2014/main" id="{EB6AA1DA-F668-46EE-A4F9-9199E40669A4}"/>
                </a:ext>
              </a:extLst>
            </p:cNvPr>
            <p:cNvGrpSpPr>
              <a:grpSpLocks/>
            </p:cNvGrpSpPr>
            <p:nvPr/>
          </p:nvGrpSpPr>
          <p:grpSpPr bwMode="auto">
            <a:xfrm>
              <a:off x="2580440" y="141271"/>
              <a:ext cx="1138520" cy="1280085"/>
              <a:chOff x="-1" y="-1"/>
              <a:chExt cx="1138520" cy="1280085"/>
            </a:xfrm>
          </p:grpSpPr>
          <p:sp>
            <p:nvSpPr>
              <p:cNvPr id="23" name="AutoShape 6">
                <a:extLst>
                  <a:ext uri="{FF2B5EF4-FFF2-40B4-BE49-F238E27FC236}">
                    <a16:creationId xmlns:a16="http://schemas.microsoft.com/office/drawing/2014/main" id="{9D8E7E8B-25CF-4AA4-AC1F-EC98945C5845}"/>
                  </a:ext>
                </a:extLst>
              </p:cNvPr>
              <p:cNvSpPr>
                <a:spLocks/>
              </p:cNvSpPr>
              <p:nvPr/>
            </p:nvSpPr>
            <p:spPr bwMode="auto">
              <a:xfrm rot="-8599810">
                <a:off x="158248" y="644325"/>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24" name="AutoShape 7">
                <a:extLst>
                  <a:ext uri="{FF2B5EF4-FFF2-40B4-BE49-F238E27FC236}">
                    <a16:creationId xmlns:a16="http://schemas.microsoft.com/office/drawing/2014/main" id="{7045EB38-7434-40E9-97D8-C39A6950CB9F}"/>
                  </a:ext>
                </a:extLst>
              </p:cNvPr>
              <p:cNvSpPr>
                <a:spLocks/>
              </p:cNvSpPr>
              <p:nvPr/>
            </p:nvSpPr>
            <p:spPr bwMode="auto">
              <a:xfrm flipH="1">
                <a:off x="-1" y="0"/>
                <a:ext cx="1138520" cy="1141449"/>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8" name="Group 8">
              <a:extLst>
                <a:ext uri="{FF2B5EF4-FFF2-40B4-BE49-F238E27FC236}">
                  <a16:creationId xmlns:a16="http://schemas.microsoft.com/office/drawing/2014/main" id="{3A55AC72-A9EF-469D-BE8F-11CD1F579142}"/>
                </a:ext>
              </a:extLst>
            </p:cNvPr>
            <p:cNvGrpSpPr>
              <a:grpSpLocks/>
            </p:cNvGrpSpPr>
            <p:nvPr/>
          </p:nvGrpSpPr>
          <p:grpSpPr bwMode="auto">
            <a:xfrm>
              <a:off x="3170724" y="1421164"/>
              <a:ext cx="1289081" cy="1141449"/>
              <a:chOff x="-1" y="-1"/>
              <a:chExt cx="1289081" cy="1141450"/>
            </a:xfrm>
          </p:grpSpPr>
          <p:sp>
            <p:nvSpPr>
              <p:cNvPr id="21" name="AutoShape 9">
                <a:extLst>
                  <a:ext uri="{FF2B5EF4-FFF2-40B4-BE49-F238E27FC236}">
                    <a16:creationId xmlns:a16="http://schemas.microsoft.com/office/drawing/2014/main" id="{3A9E8D51-93DB-4524-B4D7-23FDF9C70E16}"/>
                  </a:ext>
                </a:extLst>
              </p:cNvPr>
              <p:cNvSpPr>
                <a:spLocks/>
              </p:cNvSpPr>
              <p:nvPr/>
            </p:nvSpPr>
            <p:spPr bwMode="auto">
              <a:xfrm rot="-5657682">
                <a:off x="134993" y="327535"/>
                <a:ext cx="345347"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22" name="AutoShape 10">
                <a:extLst>
                  <a:ext uri="{FF2B5EF4-FFF2-40B4-BE49-F238E27FC236}">
                    <a16:creationId xmlns:a16="http://schemas.microsoft.com/office/drawing/2014/main" id="{1BD20417-F0C1-4555-9347-F3332ABD1699}"/>
                  </a:ext>
                </a:extLst>
              </p:cNvPr>
              <p:cNvSpPr>
                <a:spLocks/>
              </p:cNvSpPr>
              <p:nvPr/>
            </p:nvSpPr>
            <p:spPr bwMode="auto">
              <a:xfrm>
                <a:off x="150561" y="0"/>
                <a:ext cx="1138519" cy="1141449"/>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9" name="Group 11">
              <a:extLst>
                <a:ext uri="{FF2B5EF4-FFF2-40B4-BE49-F238E27FC236}">
                  <a16:creationId xmlns:a16="http://schemas.microsoft.com/office/drawing/2014/main" id="{41774C93-D7D6-416E-A386-708B85F4832A}"/>
                </a:ext>
              </a:extLst>
            </p:cNvPr>
            <p:cNvGrpSpPr>
              <a:grpSpLocks/>
            </p:cNvGrpSpPr>
            <p:nvPr/>
          </p:nvGrpSpPr>
          <p:grpSpPr bwMode="auto">
            <a:xfrm>
              <a:off x="1107747" y="-1"/>
              <a:ext cx="1141449" cy="1314304"/>
              <a:chOff x="-1" y="-1"/>
              <a:chExt cx="1141450" cy="1314304"/>
            </a:xfrm>
          </p:grpSpPr>
          <p:sp>
            <p:nvSpPr>
              <p:cNvPr id="19" name="AutoShape 12">
                <a:extLst>
                  <a:ext uri="{FF2B5EF4-FFF2-40B4-BE49-F238E27FC236}">
                    <a16:creationId xmlns:a16="http://schemas.microsoft.com/office/drawing/2014/main" id="{D80C93BE-175D-4BBD-B03C-37E992319ABE}"/>
                  </a:ext>
                </a:extLst>
              </p:cNvPr>
              <p:cNvSpPr>
                <a:spLocks/>
              </p:cNvSpPr>
              <p:nvPr/>
            </p:nvSpPr>
            <p:spPr bwMode="auto">
              <a:xfrm rot="9457669">
                <a:off x="529925" y="679692"/>
                <a:ext cx="345348" cy="5911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20" name="AutoShape 13">
                <a:extLst>
                  <a:ext uri="{FF2B5EF4-FFF2-40B4-BE49-F238E27FC236}">
                    <a16:creationId xmlns:a16="http://schemas.microsoft.com/office/drawing/2014/main" id="{1C645807-3751-4EDF-AE28-3F15709DCB0B}"/>
                  </a:ext>
                </a:extLst>
              </p:cNvPr>
              <p:cNvSpPr>
                <a:spLocks/>
              </p:cNvSpPr>
              <p:nvPr/>
            </p:nvSpPr>
            <p:spPr bwMode="auto">
              <a:xfrm>
                <a:off x="0" y="0"/>
                <a:ext cx="1141449" cy="113998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10" name="Group 14">
              <a:extLst>
                <a:ext uri="{FF2B5EF4-FFF2-40B4-BE49-F238E27FC236}">
                  <a16:creationId xmlns:a16="http://schemas.microsoft.com/office/drawing/2014/main" id="{861CC19F-6F76-4F93-9EB1-378B86215199}"/>
                </a:ext>
              </a:extLst>
            </p:cNvPr>
            <p:cNvGrpSpPr>
              <a:grpSpLocks/>
            </p:cNvGrpSpPr>
            <p:nvPr/>
          </p:nvGrpSpPr>
          <p:grpSpPr bwMode="auto">
            <a:xfrm>
              <a:off x="-1" y="986130"/>
              <a:ext cx="1309779" cy="1141450"/>
              <a:chOff x="-1" y="-1"/>
              <a:chExt cx="1309779" cy="1141450"/>
            </a:xfrm>
          </p:grpSpPr>
          <p:sp>
            <p:nvSpPr>
              <p:cNvPr id="17" name="AutoShape 15">
                <a:extLst>
                  <a:ext uri="{FF2B5EF4-FFF2-40B4-BE49-F238E27FC236}">
                    <a16:creationId xmlns:a16="http://schemas.microsoft.com/office/drawing/2014/main" id="{4799043D-D5F8-41D8-A5C2-29B7BB9C828B}"/>
                  </a:ext>
                </a:extLst>
              </p:cNvPr>
              <p:cNvSpPr>
                <a:spLocks/>
              </p:cNvSpPr>
              <p:nvPr/>
            </p:nvSpPr>
            <p:spPr bwMode="auto">
              <a:xfrm rot="6596651">
                <a:off x="800363" y="389611"/>
                <a:ext cx="345347"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18" name="AutoShape 16">
                <a:extLst>
                  <a:ext uri="{FF2B5EF4-FFF2-40B4-BE49-F238E27FC236}">
                    <a16:creationId xmlns:a16="http://schemas.microsoft.com/office/drawing/2014/main" id="{BC178691-396E-4748-85CA-2D3A039C5703}"/>
                  </a:ext>
                </a:extLst>
              </p:cNvPr>
              <p:cNvSpPr>
                <a:spLocks/>
              </p:cNvSpPr>
              <p:nvPr/>
            </p:nvSpPr>
            <p:spPr bwMode="auto">
              <a:xfrm>
                <a:off x="0" y="0"/>
                <a:ext cx="1139984" cy="1141449"/>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11" name="Group 17">
              <a:extLst>
                <a:ext uri="{FF2B5EF4-FFF2-40B4-BE49-F238E27FC236}">
                  <a16:creationId xmlns:a16="http://schemas.microsoft.com/office/drawing/2014/main" id="{9193C444-9CF6-4152-BD6B-613B4D0B5F06}"/>
                </a:ext>
              </a:extLst>
            </p:cNvPr>
            <p:cNvGrpSpPr>
              <a:grpSpLocks/>
            </p:cNvGrpSpPr>
            <p:nvPr/>
          </p:nvGrpSpPr>
          <p:grpSpPr bwMode="auto">
            <a:xfrm>
              <a:off x="212465" y="2537856"/>
              <a:ext cx="1280059" cy="1139984"/>
              <a:chOff x="-1" y="-1"/>
              <a:chExt cx="1280060" cy="1139985"/>
            </a:xfrm>
          </p:grpSpPr>
          <p:sp>
            <p:nvSpPr>
              <p:cNvPr id="15" name="AutoShape 18">
                <a:extLst>
                  <a:ext uri="{FF2B5EF4-FFF2-40B4-BE49-F238E27FC236}">
                    <a16:creationId xmlns:a16="http://schemas.microsoft.com/office/drawing/2014/main" id="{FB4F3400-3B62-4E04-AF91-01CF55D90D31}"/>
                  </a:ext>
                </a:extLst>
              </p:cNvPr>
              <p:cNvSpPr>
                <a:spLocks/>
              </p:cNvSpPr>
              <p:nvPr/>
            </p:nvSpPr>
            <p:spPr bwMode="auto">
              <a:xfrm rot="3374952">
                <a:off x="765698" y="57977"/>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16" name="AutoShape 19">
                <a:extLst>
                  <a:ext uri="{FF2B5EF4-FFF2-40B4-BE49-F238E27FC236}">
                    <a16:creationId xmlns:a16="http://schemas.microsoft.com/office/drawing/2014/main" id="{8D26E601-F978-41A3-8A46-EBDB9BF02CAF}"/>
                  </a:ext>
                </a:extLst>
              </p:cNvPr>
              <p:cNvSpPr>
                <a:spLocks/>
              </p:cNvSpPr>
              <p:nvPr/>
            </p:nvSpPr>
            <p:spPr bwMode="auto">
              <a:xfrm>
                <a:off x="0" y="0"/>
                <a:ext cx="1139984" cy="113998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12" name="Group 20">
              <a:extLst>
                <a:ext uri="{FF2B5EF4-FFF2-40B4-BE49-F238E27FC236}">
                  <a16:creationId xmlns:a16="http://schemas.microsoft.com/office/drawing/2014/main" id="{2CAF273E-CB30-40C7-8454-45238295118D}"/>
                </a:ext>
              </a:extLst>
            </p:cNvPr>
            <p:cNvGrpSpPr>
              <a:grpSpLocks/>
            </p:cNvGrpSpPr>
            <p:nvPr/>
          </p:nvGrpSpPr>
          <p:grpSpPr bwMode="auto">
            <a:xfrm>
              <a:off x="1461406" y="3176608"/>
              <a:ext cx="1141449" cy="1295411"/>
              <a:chOff x="-1" y="0"/>
              <a:chExt cx="1141450" cy="1295410"/>
            </a:xfrm>
          </p:grpSpPr>
          <p:sp>
            <p:nvSpPr>
              <p:cNvPr id="13" name="AutoShape 21">
                <a:extLst>
                  <a:ext uri="{FF2B5EF4-FFF2-40B4-BE49-F238E27FC236}">
                    <a16:creationId xmlns:a16="http://schemas.microsoft.com/office/drawing/2014/main" id="{124644F8-7D7C-464B-8CF7-489FC231550B}"/>
                  </a:ext>
                </a:extLst>
              </p:cNvPr>
              <p:cNvSpPr>
                <a:spLocks/>
              </p:cNvSpPr>
              <p:nvPr/>
            </p:nvSpPr>
            <p:spPr bwMode="auto">
              <a:xfrm rot="252358">
                <a:off x="426023" y="11868"/>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14" name="AutoShape 22">
                <a:extLst>
                  <a:ext uri="{FF2B5EF4-FFF2-40B4-BE49-F238E27FC236}">
                    <a16:creationId xmlns:a16="http://schemas.microsoft.com/office/drawing/2014/main" id="{77484B29-3FEA-474F-AFDB-8623DB81EF4F}"/>
                  </a:ext>
                </a:extLst>
              </p:cNvPr>
              <p:cNvSpPr>
                <a:spLocks/>
              </p:cNvSpPr>
              <p:nvPr/>
            </p:nvSpPr>
            <p:spPr bwMode="auto">
              <a:xfrm>
                <a:off x="0" y="155425"/>
                <a:ext cx="1141449" cy="11399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C6C8C3"/>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grpSp>
        <p:nvGrpSpPr>
          <p:cNvPr id="27" name="Group 23">
            <a:extLst>
              <a:ext uri="{FF2B5EF4-FFF2-40B4-BE49-F238E27FC236}">
                <a16:creationId xmlns:a16="http://schemas.microsoft.com/office/drawing/2014/main" id="{9E416D8A-9202-4888-8BA3-6AF20E5702D0}"/>
              </a:ext>
            </a:extLst>
          </p:cNvPr>
          <p:cNvGrpSpPr>
            <a:grpSpLocks/>
          </p:cNvGrpSpPr>
          <p:nvPr/>
        </p:nvGrpSpPr>
        <p:grpSpPr bwMode="auto">
          <a:xfrm>
            <a:off x="13029632" y="1966537"/>
            <a:ext cx="8917995" cy="8943392"/>
            <a:chOff x="0" y="0"/>
            <a:chExt cx="4459805" cy="4472019"/>
          </a:xfrm>
        </p:grpSpPr>
        <p:grpSp>
          <p:nvGrpSpPr>
            <p:cNvPr id="28" name="Group 24">
              <a:extLst>
                <a:ext uri="{FF2B5EF4-FFF2-40B4-BE49-F238E27FC236}">
                  <a16:creationId xmlns:a16="http://schemas.microsoft.com/office/drawing/2014/main" id="{DACA0C71-27EA-48A8-AAE4-35D236D0434E}"/>
                </a:ext>
              </a:extLst>
            </p:cNvPr>
            <p:cNvGrpSpPr>
              <a:grpSpLocks/>
            </p:cNvGrpSpPr>
            <p:nvPr/>
          </p:nvGrpSpPr>
          <p:grpSpPr bwMode="auto">
            <a:xfrm>
              <a:off x="0" y="0"/>
              <a:ext cx="4459805" cy="4472019"/>
              <a:chOff x="0" y="0"/>
              <a:chExt cx="4459805" cy="4472019"/>
            </a:xfrm>
          </p:grpSpPr>
          <p:sp>
            <p:nvSpPr>
              <p:cNvPr id="30" name="AutoShape 25">
                <a:extLst>
                  <a:ext uri="{FF2B5EF4-FFF2-40B4-BE49-F238E27FC236}">
                    <a16:creationId xmlns:a16="http://schemas.microsoft.com/office/drawing/2014/main" id="{C9C765C6-859B-41F5-902C-834746EFD80F}"/>
                  </a:ext>
                </a:extLst>
              </p:cNvPr>
              <p:cNvSpPr>
                <a:spLocks/>
              </p:cNvSpPr>
              <p:nvPr/>
            </p:nvSpPr>
            <p:spPr bwMode="auto">
              <a:xfrm rot="-2866187">
                <a:off x="2981446" y="2779114"/>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31" name="AutoShape 26">
                <a:extLst>
                  <a:ext uri="{FF2B5EF4-FFF2-40B4-BE49-F238E27FC236}">
                    <a16:creationId xmlns:a16="http://schemas.microsoft.com/office/drawing/2014/main" id="{7571DEB0-43EC-450B-9552-0945845BA3F9}"/>
                  </a:ext>
                </a:extLst>
              </p:cNvPr>
              <p:cNvSpPr>
                <a:spLocks/>
              </p:cNvSpPr>
              <p:nvPr/>
            </p:nvSpPr>
            <p:spPr bwMode="auto">
              <a:xfrm>
                <a:off x="2829557" y="2836466"/>
                <a:ext cx="1139984" cy="113998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32" name="AutoShape 27">
                <a:extLst>
                  <a:ext uri="{FF2B5EF4-FFF2-40B4-BE49-F238E27FC236}">
                    <a16:creationId xmlns:a16="http://schemas.microsoft.com/office/drawing/2014/main" id="{2E0ED106-9DCC-4571-A1A0-D8BAD642437C}"/>
                  </a:ext>
                </a:extLst>
              </p:cNvPr>
              <p:cNvSpPr>
                <a:spLocks/>
              </p:cNvSpPr>
              <p:nvPr/>
            </p:nvSpPr>
            <p:spPr bwMode="auto">
              <a:xfrm rot="-8599810">
                <a:off x="2738689" y="785596"/>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33" name="AutoShape 28">
                <a:extLst>
                  <a:ext uri="{FF2B5EF4-FFF2-40B4-BE49-F238E27FC236}">
                    <a16:creationId xmlns:a16="http://schemas.microsoft.com/office/drawing/2014/main" id="{7CCC3B52-47AB-4D92-89F0-411BD0BCAF0A}"/>
                  </a:ext>
                </a:extLst>
              </p:cNvPr>
              <p:cNvSpPr>
                <a:spLocks/>
              </p:cNvSpPr>
              <p:nvPr/>
            </p:nvSpPr>
            <p:spPr bwMode="auto">
              <a:xfrm flipH="1">
                <a:off x="2582380" y="141271"/>
                <a:ext cx="1138520" cy="11414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34" name="AutoShape 29">
                <a:extLst>
                  <a:ext uri="{FF2B5EF4-FFF2-40B4-BE49-F238E27FC236}">
                    <a16:creationId xmlns:a16="http://schemas.microsoft.com/office/drawing/2014/main" id="{13B9FD31-D9C5-4D2F-B7B0-2B8E678C49F3}"/>
                  </a:ext>
                </a:extLst>
              </p:cNvPr>
              <p:cNvSpPr>
                <a:spLocks/>
              </p:cNvSpPr>
              <p:nvPr/>
            </p:nvSpPr>
            <p:spPr bwMode="auto">
              <a:xfrm rot="-5657682">
                <a:off x="3305718" y="1748699"/>
                <a:ext cx="345348"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35" name="AutoShape 30">
                <a:extLst>
                  <a:ext uri="{FF2B5EF4-FFF2-40B4-BE49-F238E27FC236}">
                    <a16:creationId xmlns:a16="http://schemas.microsoft.com/office/drawing/2014/main" id="{8C67A114-1261-4046-9A32-67CED0F7111D}"/>
                  </a:ext>
                </a:extLst>
              </p:cNvPr>
              <p:cNvSpPr>
                <a:spLocks/>
              </p:cNvSpPr>
              <p:nvPr/>
            </p:nvSpPr>
            <p:spPr bwMode="auto">
              <a:xfrm>
                <a:off x="3321286" y="1421164"/>
                <a:ext cx="1138519" cy="1141449"/>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36" name="AutoShape 31">
                <a:extLst>
                  <a:ext uri="{FF2B5EF4-FFF2-40B4-BE49-F238E27FC236}">
                    <a16:creationId xmlns:a16="http://schemas.microsoft.com/office/drawing/2014/main" id="{528C3F08-952B-4F45-94F6-40FFEAAE8CB6}"/>
                  </a:ext>
                </a:extLst>
              </p:cNvPr>
              <p:cNvSpPr>
                <a:spLocks/>
              </p:cNvSpPr>
              <p:nvPr/>
            </p:nvSpPr>
            <p:spPr bwMode="auto">
              <a:xfrm rot="9457669">
                <a:off x="1637672" y="679692"/>
                <a:ext cx="345348" cy="5911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37" name="AutoShape 32">
                <a:extLst>
                  <a:ext uri="{FF2B5EF4-FFF2-40B4-BE49-F238E27FC236}">
                    <a16:creationId xmlns:a16="http://schemas.microsoft.com/office/drawing/2014/main" id="{167666F5-304F-4A34-92C7-720C9766D0E8}"/>
                  </a:ext>
                </a:extLst>
              </p:cNvPr>
              <p:cNvSpPr>
                <a:spLocks/>
              </p:cNvSpPr>
              <p:nvPr/>
            </p:nvSpPr>
            <p:spPr bwMode="auto">
              <a:xfrm>
                <a:off x="1107747" y="0"/>
                <a:ext cx="1141449" cy="113998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38" name="AutoShape 33">
                <a:extLst>
                  <a:ext uri="{FF2B5EF4-FFF2-40B4-BE49-F238E27FC236}">
                    <a16:creationId xmlns:a16="http://schemas.microsoft.com/office/drawing/2014/main" id="{3C572385-F0C2-4566-8E45-228EB7D8A732}"/>
                  </a:ext>
                </a:extLst>
              </p:cNvPr>
              <p:cNvSpPr>
                <a:spLocks/>
              </p:cNvSpPr>
              <p:nvPr/>
            </p:nvSpPr>
            <p:spPr bwMode="auto">
              <a:xfrm rot="6596651">
                <a:off x="800364" y="1375741"/>
                <a:ext cx="345347" cy="5911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39" name="AutoShape 34">
                <a:extLst>
                  <a:ext uri="{FF2B5EF4-FFF2-40B4-BE49-F238E27FC236}">
                    <a16:creationId xmlns:a16="http://schemas.microsoft.com/office/drawing/2014/main" id="{C22067F3-E137-4DB2-859F-5B9B59920DCD}"/>
                  </a:ext>
                </a:extLst>
              </p:cNvPr>
              <p:cNvSpPr>
                <a:spLocks/>
              </p:cNvSpPr>
              <p:nvPr/>
            </p:nvSpPr>
            <p:spPr bwMode="auto">
              <a:xfrm>
                <a:off x="0" y="986130"/>
                <a:ext cx="1139984" cy="114145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40" name="AutoShape 35">
                <a:extLst>
                  <a:ext uri="{FF2B5EF4-FFF2-40B4-BE49-F238E27FC236}">
                    <a16:creationId xmlns:a16="http://schemas.microsoft.com/office/drawing/2014/main" id="{58752EF8-3A39-42E4-B4AC-0808B7604FEC}"/>
                  </a:ext>
                </a:extLst>
              </p:cNvPr>
              <p:cNvSpPr>
                <a:spLocks/>
              </p:cNvSpPr>
              <p:nvPr/>
            </p:nvSpPr>
            <p:spPr bwMode="auto">
              <a:xfrm rot="3374952">
                <a:off x="978163" y="2595833"/>
                <a:ext cx="345347" cy="59113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41" name="AutoShape 36">
                <a:extLst>
                  <a:ext uri="{FF2B5EF4-FFF2-40B4-BE49-F238E27FC236}">
                    <a16:creationId xmlns:a16="http://schemas.microsoft.com/office/drawing/2014/main" id="{C2507536-CA39-4A23-B863-31CBA64BB2C6}"/>
                  </a:ext>
                </a:extLst>
              </p:cNvPr>
              <p:cNvSpPr>
                <a:spLocks/>
              </p:cNvSpPr>
              <p:nvPr/>
            </p:nvSpPr>
            <p:spPr bwMode="auto">
              <a:xfrm>
                <a:off x="212465" y="2537856"/>
                <a:ext cx="1139984" cy="113998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42" name="AutoShape 37">
                <a:extLst>
                  <a:ext uri="{FF2B5EF4-FFF2-40B4-BE49-F238E27FC236}">
                    <a16:creationId xmlns:a16="http://schemas.microsoft.com/office/drawing/2014/main" id="{ABB1964F-D49C-440B-A2B0-5036AC6A81A3}"/>
                  </a:ext>
                </a:extLst>
              </p:cNvPr>
              <p:cNvSpPr>
                <a:spLocks/>
              </p:cNvSpPr>
              <p:nvPr/>
            </p:nvSpPr>
            <p:spPr bwMode="auto">
              <a:xfrm rot="252358">
                <a:off x="1887429" y="3188476"/>
                <a:ext cx="345348" cy="5911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600" y="21600"/>
                    </a:lnTo>
                    <a:lnTo>
                      <a:pt x="0" y="21600"/>
                    </a:lnTo>
                    <a:lnTo>
                      <a:pt x="10800" y="0"/>
                    </a:lnTo>
                    <a:close/>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hr-HR" sz="7200">
                  <a:solidFill>
                    <a:prstClr val="black"/>
                  </a:solidFill>
                  <a:latin typeface="Calibri" panose="020F0502020204030204"/>
                </a:endParaRPr>
              </a:p>
            </p:txBody>
          </p:sp>
          <p:sp>
            <p:nvSpPr>
              <p:cNvPr id="43" name="AutoShape 38">
                <a:extLst>
                  <a:ext uri="{FF2B5EF4-FFF2-40B4-BE49-F238E27FC236}">
                    <a16:creationId xmlns:a16="http://schemas.microsoft.com/office/drawing/2014/main" id="{A5FF8CE5-CCCA-416C-8E08-75ED85DAAE0C}"/>
                  </a:ext>
                </a:extLst>
              </p:cNvPr>
              <p:cNvSpPr>
                <a:spLocks/>
              </p:cNvSpPr>
              <p:nvPr/>
            </p:nvSpPr>
            <p:spPr bwMode="auto">
              <a:xfrm>
                <a:off x="1461406" y="3332034"/>
                <a:ext cx="1141449" cy="113998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sp>
          <p:nvSpPr>
            <p:cNvPr id="29" name="AutoShape 39">
              <a:extLst>
                <a:ext uri="{FF2B5EF4-FFF2-40B4-BE49-F238E27FC236}">
                  <a16:creationId xmlns:a16="http://schemas.microsoft.com/office/drawing/2014/main" id="{38A1CC1E-B575-45D4-A1A7-DB9F07238457}"/>
                </a:ext>
              </a:extLst>
            </p:cNvPr>
            <p:cNvSpPr>
              <a:spLocks/>
            </p:cNvSpPr>
            <p:nvPr/>
          </p:nvSpPr>
          <p:spPr bwMode="auto">
            <a:xfrm>
              <a:off x="1523853" y="1499283"/>
              <a:ext cx="1424247" cy="142424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D8127D"/>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grpSp>
      <p:grpSp>
        <p:nvGrpSpPr>
          <p:cNvPr id="47" name="Group 43">
            <a:extLst>
              <a:ext uri="{FF2B5EF4-FFF2-40B4-BE49-F238E27FC236}">
                <a16:creationId xmlns:a16="http://schemas.microsoft.com/office/drawing/2014/main" id="{55E91D5A-5BAE-48FF-81E8-2D67C2058303}"/>
              </a:ext>
            </a:extLst>
          </p:cNvPr>
          <p:cNvGrpSpPr>
            <a:grpSpLocks/>
          </p:cNvGrpSpPr>
          <p:nvPr/>
        </p:nvGrpSpPr>
        <p:grpSpPr bwMode="auto">
          <a:xfrm>
            <a:off x="18192122" y="2249324"/>
            <a:ext cx="2276326" cy="2472739"/>
            <a:chOff x="-1" y="0"/>
            <a:chExt cx="1138520" cy="1235459"/>
          </a:xfrm>
          <a:solidFill>
            <a:srgbClr val="588080"/>
          </a:solidFill>
        </p:grpSpPr>
        <p:sp>
          <p:nvSpPr>
            <p:cNvPr id="48" name="AutoShape 44">
              <a:extLst>
                <a:ext uri="{FF2B5EF4-FFF2-40B4-BE49-F238E27FC236}">
                  <a16:creationId xmlns:a16="http://schemas.microsoft.com/office/drawing/2014/main" id="{78BC58E2-AE1D-4D69-82A6-28D6C7218CC9}"/>
                </a:ext>
              </a:extLst>
            </p:cNvPr>
            <p:cNvSpPr>
              <a:spLocks/>
            </p:cNvSpPr>
            <p:nvPr/>
          </p:nvSpPr>
          <p:spPr bwMode="auto">
            <a:xfrm rot="13000190">
              <a:off x="158248" y="644325"/>
              <a:ext cx="345348"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C6C8C3"/>
                </a:solidFill>
                <a:latin typeface="Gill Sans MT" panose="020B0502020104020203" pitchFamily="34" charset="0"/>
              </a:endParaRPr>
            </a:p>
          </p:txBody>
        </p:sp>
        <p:sp>
          <p:nvSpPr>
            <p:cNvPr id="49" name="AutoShape 45">
              <a:extLst>
                <a:ext uri="{FF2B5EF4-FFF2-40B4-BE49-F238E27FC236}">
                  <a16:creationId xmlns:a16="http://schemas.microsoft.com/office/drawing/2014/main" id="{95DBA59E-8C85-4660-9BD0-A7AFE162E0CE}"/>
                </a:ext>
              </a:extLst>
            </p:cNvPr>
            <p:cNvSpPr>
              <a:spLocks/>
            </p:cNvSpPr>
            <p:nvPr/>
          </p:nvSpPr>
          <p:spPr bwMode="auto">
            <a:xfrm flipH="1">
              <a:off x="-1" y="0"/>
              <a:ext cx="1138520" cy="11414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dirty="0">
                <a:solidFill>
                  <a:srgbClr val="3F403E"/>
                </a:solidFill>
                <a:latin typeface="Gill Sans MT" panose="020B0502020104020203" pitchFamily="34" charset="0"/>
              </a:endParaRPr>
            </a:p>
          </p:txBody>
        </p:sp>
      </p:grpSp>
      <p:grpSp>
        <p:nvGrpSpPr>
          <p:cNvPr id="53" name="Group 49">
            <a:extLst>
              <a:ext uri="{FF2B5EF4-FFF2-40B4-BE49-F238E27FC236}">
                <a16:creationId xmlns:a16="http://schemas.microsoft.com/office/drawing/2014/main" id="{C52AF7F0-53D2-4C95-B113-51EF079A274C}"/>
              </a:ext>
            </a:extLst>
          </p:cNvPr>
          <p:cNvGrpSpPr>
            <a:grpSpLocks/>
          </p:cNvGrpSpPr>
          <p:nvPr/>
        </p:nvGrpSpPr>
        <p:grpSpPr bwMode="auto">
          <a:xfrm>
            <a:off x="15244286" y="1966764"/>
            <a:ext cx="2282677" cy="2628729"/>
            <a:chOff x="-1" y="-1"/>
            <a:chExt cx="1141450" cy="1314304"/>
          </a:xfrm>
          <a:solidFill>
            <a:srgbClr val="588080"/>
          </a:solidFill>
        </p:grpSpPr>
        <p:sp>
          <p:nvSpPr>
            <p:cNvPr id="54" name="AutoShape 50">
              <a:extLst>
                <a:ext uri="{FF2B5EF4-FFF2-40B4-BE49-F238E27FC236}">
                  <a16:creationId xmlns:a16="http://schemas.microsoft.com/office/drawing/2014/main" id="{471063BE-EBB7-41CD-BACF-E92A7BD8942D}"/>
                </a:ext>
              </a:extLst>
            </p:cNvPr>
            <p:cNvSpPr>
              <a:spLocks/>
            </p:cNvSpPr>
            <p:nvPr/>
          </p:nvSpPr>
          <p:spPr bwMode="auto">
            <a:xfrm rot="9457669">
              <a:off x="529925" y="679692"/>
              <a:ext cx="345348" cy="591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C6C8C3"/>
                </a:solidFill>
                <a:latin typeface="Gill Sans MT" panose="020B0502020104020203" pitchFamily="34" charset="0"/>
              </a:endParaRPr>
            </a:p>
          </p:txBody>
        </p:sp>
        <p:sp>
          <p:nvSpPr>
            <p:cNvPr id="55" name="AutoShape 51">
              <a:extLst>
                <a:ext uri="{FF2B5EF4-FFF2-40B4-BE49-F238E27FC236}">
                  <a16:creationId xmlns:a16="http://schemas.microsoft.com/office/drawing/2014/main" id="{E1C97A10-F4EF-4536-9AFB-45A6A1C9288B}"/>
                </a:ext>
              </a:extLst>
            </p:cNvPr>
            <p:cNvSpPr>
              <a:spLocks/>
            </p:cNvSpPr>
            <p:nvPr/>
          </p:nvSpPr>
          <p:spPr bwMode="auto">
            <a:xfrm>
              <a:off x="0" y="0"/>
              <a:ext cx="1141449" cy="11399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a:solidFill>
                  <a:srgbClr val="C6C8C3"/>
                </a:solidFill>
                <a:latin typeface="Gill Sans MT" panose="020B0502020104020203" pitchFamily="34" charset="0"/>
                <a:cs typeface="Arial" panose="020B0604020202020204" pitchFamily="34" charset="0"/>
              </a:endParaRPr>
            </a:p>
          </p:txBody>
        </p:sp>
      </p:grpSp>
      <p:sp>
        <p:nvSpPr>
          <p:cNvPr id="65" name="AutoShape 64">
            <a:extLst>
              <a:ext uri="{FF2B5EF4-FFF2-40B4-BE49-F238E27FC236}">
                <a16:creationId xmlns:a16="http://schemas.microsoft.com/office/drawing/2014/main" id="{D225D30C-17F5-4D8A-A21C-3CB2AD378C3E}"/>
              </a:ext>
            </a:extLst>
          </p:cNvPr>
          <p:cNvSpPr>
            <a:spLocks/>
          </p:cNvSpPr>
          <p:nvPr/>
        </p:nvSpPr>
        <p:spPr bwMode="auto">
          <a:xfrm>
            <a:off x="16083788" y="4966711"/>
            <a:ext cx="2850964" cy="284779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75777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hr-HR" sz="7200">
              <a:solidFill>
                <a:prstClr val="black"/>
              </a:solidFill>
              <a:latin typeface="Calibri" panose="020F0502020204030204"/>
            </a:endParaRPr>
          </a:p>
        </p:txBody>
      </p:sp>
      <p:sp>
        <p:nvSpPr>
          <p:cNvPr id="67" name="AutoShape 66">
            <a:extLst>
              <a:ext uri="{FF2B5EF4-FFF2-40B4-BE49-F238E27FC236}">
                <a16:creationId xmlns:a16="http://schemas.microsoft.com/office/drawing/2014/main" id="{D4B766FB-7013-4699-9F5D-1745B3DBBDC7}"/>
              </a:ext>
            </a:extLst>
          </p:cNvPr>
          <p:cNvSpPr>
            <a:spLocks/>
          </p:cNvSpPr>
          <p:nvPr/>
        </p:nvSpPr>
        <p:spPr bwMode="auto">
          <a:xfrm>
            <a:off x="16601275" y="7030327"/>
            <a:ext cx="1787408" cy="41907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2600">
                <a:solidFill>
                  <a:srgbClr val="FFFFFF"/>
                </a:solidFill>
                <a:latin typeface="Gill Sans MT" panose="020B0502020104020203" pitchFamily="34" charset="-18"/>
                <a:sym typeface="Avenir Next Regular"/>
              </a:rPr>
              <a:t>THEY </a:t>
            </a:r>
          </a:p>
          <a:p>
            <a:pPr algn="ctr">
              <a:lnSpc>
                <a:spcPts val="1800"/>
              </a:lnSpc>
            </a:pPr>
            <a:endParaRPr lang="en-US" altLang="en-US" sz="2600" b="1">
              <a:solidFill>
                <a:srgbClr val="FFFFFF"/>
              </a:solidFill>
              <a:latin typeface="Gill Sans MT" panose="020B0502020104020203" pitchFamily="34" charset="-18"/>
              <a:sym typeface="Avenir Next Regular"/>
            </a:endParaRPr>
          </a:p>
          <a:p>
            <a:pPr algn="ctr">
              <a:lnSpc>
                <a:spcPts val="1800"/>
              </a:lnSpc>
            </a:pPr>
            <a:r>
              <a:rPr lang="en-US" altLang="en-US" sz="2600" b="1">
                <a:solidFill>
                  <a:srgbClr val="FFFFFF"/>
                </a:solidFill>
                <a:latin typeface="Gill Sans MT" panose="020B0502020104020203" pitchFamily="34" charset="-18"/>
                <a:sym typeface="Avenir Next Demi Bold"/>
              </a:rPr>
              <a:t>EXPECT</a:t>
            </a:r>
            <a:endParaRPr lang="en-US" altLang="en-US" sz="3600">
              <a:solidFill>
                <a:srgbClr val="3F403E"/>
              </a:solidFill>
              <a:latin typeface="Gill Sans MT" panose="020B0502020104020203" pitchFamily="34" charset="-18"/>
            </a:endParaRPr>
          </a:p>
        </p:txBody>
      </p:sp>
      <p:grpSp>
        <p:nvGrpSpPr>
          <p:cNvPr id="108" name="Group 107"/>
          <p:cNvGrpSpPr/>
          <p:nvPr/>
        </p:nvGrpSpPr>
        <p:grpSpPr>
          <a:xfrm>
            <a:off x="19368343" y="4811390"/>
            <a:ext cx="2577932" cy="2282677"/>
            <a:chOff x="9684802" y="2405628"/>
            <a:chExt cx="1289050" cy="1141413"/>
          </a:xfrm>
        </p:grpSpPr>
        <p:grpSp>
          <p:nvGrpSpPr>
            <p:cNvPr id="50" name="Group 46">
              <a:extLst>
                <a:ext uri="{FF2B5EF4-FFF2-40B4-BE49-F238E27FC236}">
                  <a16:creationId xmlns:a16="http://schemas.microsoft.com/office/drawing/2014/main" id="{085BD070-C9C6-411D-A072-D92C3617F79A}"/>
                </a:ext>
              </a:extLst>
            </p:cNvPr>
            <p:cNvGrpSpPr>
              <a:grpSpLocks/>
            </p:cNvGrpSpPr>
            <p:nvPr/>
          </p:nvGrpSpPr>
          <p:grpSpPr bwMode="auto">
            <a:xfrm>
              <a:off x="9684802" y="2405628"/>
              <a:ext cx="1289050" cy="1141413"/>
              <a:chOff x="-1" y="-1"/>
              <a:chExt cx="1289081" cy="1141450"/>
            </a:xfrm>
            <a:solidFill>
              <a:srgbClr val="588080"/>
            </a:solidFill>
          </p:grpSpPr>
          <p:sp>
            <p:nvSpPr>
              <p:cNvPr id="51" name="AutoShape 47">
                <a:extLst>
                  <a:ext uri="{FF2B5EF4-FFF2-40B4-BE49-F238E27FC236}">
                    <a16:creationId xmlns:a16="http://schemas.microsoft.com/office/drawing/2014/main" id="{12182BA9-2714-40FD-A343-4D2B4CE388A1}"/>
                  </a:ext>
                </a:extLst>
              </p:cNvPr>
              <p:cNvSpPr>
                <a:spLocks/>
              </p:cNvSpPr>
              <p:nvPr/>
            </p:nvSpPr>
            <p:spPr bwMode="auto">
              <a:xfrm rot="15942318">
                <a:off x="134993" y="327535"/>
                <a:ext cx="345347"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D8127D"/>
                  </a:solidFill>
                  <a:latin typeface="Gill Sans MT" panose="020B0502020104020203" pitchFamily="34" charset="0"/>
                </a:endParaRPr>
              </a:p>
            </p:txBody>
          </p:sp>
          <p:sp>
            <p:nvSpPr>
              <p:cNvPr id="52" name="AutoShape 48">
                <a:extLst>
                  <a:ext uri="{FF2B5EF4-FFF2-40B4-BE49-F238E27FC236}">
                    <a16:creationId xmlns:a16="http://schemas.microsoft.com/office/drawing/2014/main" id="{1D269790-684A-4F51-92D8-EC3FB2A15D86}"/>
                  </a:ext>
                </a:extLst>
              </p:cNvPr>
              <p:cNvSpPr>
                <a:spLocks/>
              </p:cNvSpPr>
              <p:nvPr/>
            </p:nvSpPr>
            <p:spPr bwMode="auto">
              <a:xfrm>
                <a:off x="150561" y="0"/>
                <a:ext cx="1138519" cy="11414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a:solidFill>
                    <a:srgbClr val="D8127D"/>
                  </a:solidFill>
                  <a:latin typeface="Gill Sans MT" panose="020B0502020104020203" pitchFamily="34" charset="0"/>
                  <a:cs typeface="Arial" panose="020B0604020202020204" pitchFamily="34" charset="0"/>
                </a:endParaRPr>
              </a:p>
            </p:txBody>
          </p:sp>
        </p:grpSp>
        <p:sp>
          <p:nvSpPr>
            <p:cNvPr id="72" name="AutoShape 80">
              <a:extLst>
                <a:ext uri="{FF2B5EF4-FFF2-40B4-BE49-F238E27FC236}">
                  <a16:creationId xmlns:a16="http://schemas.microsoft.com/office/drawing/2014/main" id="{04CF2B0D-C889-4A9E-B264-32A793A42500}"/>
                </a:ext>
              </a:extLst>
            </p:cNvPr>
            <p:cNvSpPr>
              <a:spLocks/>
            </p:cNvSpPr>
            <p:nvPr/>
          </p:nvSpPr>
          <p:spPr bwMode="auto">
            <a:xfrm>
              <a:off x="9952178" y="3073846"/>
              <a:ext cx="938212"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a:solidFill>
                    <a:srgbClr val="FFFFFF"/>
                  </a:solidFill>
                  <a:latin typeface="Gill Sans MT" panose="020B0502020104020203" pitchFamily="34" charset="-18"/>
                  <a:sym typeface="Avenir Next Regular"/>
                </a:rPr>
                <a:t>THE </a:t>
              </a:r>
              <a:br>
                <a:rPr lang="en-US" altLang="en-US" sz="1600">
                  <a:solidFill>
                    <a:srgbClr val="FFFFFF"/>
                  </a:solidFill>
                  <a:latin typeface="Gill Sans MT" panose="020B0502020104020203" pitchFamily="34" charset="-18"/>
                  <a:sym typeface="Avenir Next Regular"/>
                </a:rPr>
              </a:br>
              <a:r>
                <a:rPr lang="en-US" altLang="en-US" sz="1600">
                  <a:solidFill>
                    <a:srgbClr val="FFFFFF"/>
                  </a:solidFill>
                  <a:latin typeface="Gill Sans MT" panose="020B0502020104020203" pitchFamily="34" charset="-18"/>
                  <a:sym typeface="Avenir Next Regular"/>
                </a:rPr>
                <a:t>CONTENT OF </a:t>
              </a:r>
              <a:br>
                <a:rPr lang="en-US" altLang="en-US" sz="1600">
                  <a:solidFill>
                    <a:srgbClr val="FFFFFF"/>
                  </a:solidFill>
                  <a:latin typeface="Gill Sans MT" panose="020B0502020104020203" pitchFamily="34" charset="-18"/>
                  <a:sym typeface="Avenir Next Regular"/>
                </a:rPr>
              </a:br>
              <a:r>
                <a:rPr lang="en-US" altLang="en-US" sz="1600" b="1">
                  <a:solidFill>
                    <a:srgbClr val="FFFFFF"/>
                  </a:solidFill>
                  <a:latin typeface="Gill Sans MT" panose="020B0502020104020203" pitchFamily="34" charset="-18"/>
                  <a:sym typeface="Avenir Next Regular"/>
                </a:rPr>
                <a:t>YOUTUBE</a:t>
              </a:r>
              <a:endParaRPr lang="en-US" altLang="en-US" sz="3600">
                <a:solidFill>
                  <a:srgbClr val="3F403E"/>
                </a:solidFill>
                <a:latin typeface="Gill Sans MT" panose="020B0502020104020203" pitchFamily="34" charset="-18"/>
              </a:endParaRPr>
            </a:p>
          </p:txBody>
        </p:sp>
        <p:grpSp>
          <p:nvGrpSpPr>
            <p:cNvPr id="76" name="Group 75">
              <a:extLst>
                <a:ext uri="{FF2B5EF4-FFF2-40B4-BE49-F238E27FC236}">
                  <a16:creationId xmlns:a16="http://schemas.microsoft.com/office/drawing/2014/main" id="{AAF7AAC0-CF9B-4B3E-A0DC-E21FDF42DAC5}"/>
                </a:ext>
              </a:extLst>
            </p:cNvPr>
            <p:cNvGrpSpPr/>
            <p:nvPr/>
          </p:nvGrpSpPr>
          <p:grpSpPr>
            <a:xfrm>
              <a:off x="10230767" y="2560766"/>
              <a:ext cx="378042" cy="459532"/>
              <a:chOff x="2425700" y="1711325"/>
              <a:chExt cx="1069975" cy="1249363"/>
            </a:xfrm>
            <a:solidFill>
              <a:srgbClr val="F8F8F8"/>
            </a:solidFill>
          </p:grpSpPr>
          <p:sp>
            <p:nvSpPr>
              <p:cNvPr id="77" name="Freeform 97">
                <a:extLst>
                  <a:ext uri="{FF2B5EF4-FFF2-40B4-BE49-F238E27FC236}">
                    <a16:creationId xmlns:a16="http://schemas.microsoft.com/office/drawing/2014/main" id="{639BC36D-BE71-4D77-A5DD-22CE758D195B}"/>
                  </a:ext>
                </a:extLst>
              </p:cNvPr>
              <p:cNvSpPr>
                <a:spLocks noChangeArrowheads="1"/>
              </p:cNvSpPr>
              <p:nvPr/>
            </p:nvSpPr>
            <p:spPr bwMode="auto">
              <a:xfrm>
                <a:off x="3044825" y="2532063"/>
                <a:ext cx="57150" cy="247650"/>
              </a:xfrm>
              <a:custGeom>
                <a:avLst/>
                <a:gdLst>
                  <a:gd name="T0" fmla="*/ 156 w 157"/>
                  <a:gd name="T1" fmla="*/ 31 h 688"/>
                  <a:gd name="T2" fmla="*/ 156 w 157"/>
                  <a:gd name="T3" fmla="*/ 31 h 688"/>
                  <a:gd name="T4" fmla="*/ 62 w 157"/>
                  <a:gd name="T5" fmla="*/ 0 h 688"/>
                  <a:gd name="T6" fmla="*/ 0 w 157"/>
                  <a:gd name="T7" fmla="*/ 31 h 688"/>
                  <a:gd name="T8" fmla="*/ 0 w 157"/>
                  <a:gd name="T9" fmla="*/ 62 h 688"/>
                  <a:gd name="T10" fmla="*/ 0 w 157"/>
                  <a:gd name="T11" fmla="*/ 344 h 688"/>
                  <a:gd name="T12" fmla="*/ 0 w 157"/>
                  <a:gd name="T13" fmla="*/ 625 h 688"/>
                  <a:gd name="T14" fmla="*/ 0 w 157"/>
                  <a:gd name="T15" fmla="*/ 625 h 688"/>
                  <a:gd name="T16" fmla="*/ 62 w 157"/>
                  <a:gd name="T17" fmla="*/ 687 h 688"/>
                  <a:gd name="T18" fmla="*/ 125 w 157"/>
                  <a:gd name="T19" fmla="*/ 625 h 688"/>
                  <a:gd name="T20" fmla="*/ 156 w 157"/>
                  <a:gd name="T21" fmla="*/ 562 h 688"/>
                  <a:gd name="T22" fmla="*/ 156 w 157"/>
                  <a:gd name="T23" fmla="*/ 125 h 688"/>
                  <a:gd name="T24" fmla="*/ 156 w 157"/>
                  <a:gd name="T25"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688">
                    <a:moveTo>
                      <a:pt x="156" y="31"/>
                    </a:moveTo>
                    <a:lnTo>
                      <a:pt x="156" y="31"/>
                    </a:lnTo>
                    <a:cubicBezTo>
                      <a:pt x="125" y="0"/>
                      <a:pt x="93" y="0"/>
                      <a:pt x="62" y="0"/>
                    </a:cubicBezTo>
                    <a:cubicBezTo>
                      <a:pt x="62" y="0"/>
                      <a:pt x="31" y="0"/>
                      <a:pt x="0" y="31"/>
                    </a:cubicBezTo>
                    <a:lnTo>
                      <a:pt x="0" y="62"/>
                    </a:lnTo>
                    <a:cubicBezTo>
                      <a:pt x="0" y="156"/>
                      <a:pt x="0" y="250"/>
                      <a:pt x="0" y="344"/>
                    </a:cubicBezTo>
                    <a:cubicBezTo>
                      <a:pt x="0" y="437"/>
                      <a:pt x="0" y="531"/>
                      <a:pt x="0" y="625"/>
                    </a:cubicBezTo>
                    <a:lnTo>
                      <a:pt x="0" y="625"/>
                    </a:lnTo>
                    <a:cubicBezTo>
                      <a:pt x="31" y="656"/>
                      <a:pt x="31" y="656"/>
                      <a:pt x="62" y="687"/>
                    </a:cubicBezTo>
                    <a:cubicBezTo>
                      <a:pt x="93" y="687"/>
                      <a:pt x="125" y="656"/>
                      <a:pt x="125" y="625"/>
                    </a:cubicBezTo>
                    <a:cubicBezTo>
                      <a:pt x="156" y="625"/>
                      <a:pt x="156" y="594"/>
                      <a:pt x="156" y="562"/>
                    </a:cubicBezTo>
                    <a:cubicBezTo>
                      <a:pt x="156" y="406"/>
                      <a:pt x="156" y="250"/>
                      <a:pt x="156" y="125"/>
                    </a:cubicBezTo>
                    <a:cubicBezTo>
                      <a:pt x="156" y="94"/>
                      <a:pt x="156" y="62"/>
                      <a:pt x="156" y="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78" name="Freeform 100">
                <a:extLst>
                  <a:ext uri="{FF2B5EF4-FFF2-40B4-BE49-F238E27FC236}">
                    <a16:creationId xmlns:a16="http://schemas.microsoft.com/office/drawing/2014/main" id="{3050BC39-1C86-4F04-8DA2-A5AF02E1A189}"/>
                  </a:ext>
                </a:extLst>
              </p:cNvPr>
              <p:cNvSpPr>
                <a:spLocks noChangeArrowheads="1"/>
              </p:cNvSpPr>
              <p:nvPr/>
            </p:nvSpPr>
            <p:spPr bwMode="auto">
              <a:xfrm>
                <a:off x="3270250" y="2532063"/>
                <a:ext cx="68263" cy="79375"/>
              </a:xfrm>
              <a:custGeom>
                <a:avLst/>
                <a:gdLst>
                  <a:gd name="T0" fmla="*/ 31 w 188"/>
                  <a:gd name="T1" fmla="*/ 219 h 220"/>
                  <a:gd name="T2" fmla="*/ 31 w 188"/>
                  <a:gd name="T3" fmla="*/ 219 h 220"/>
                  <a:gd name="T4" fmla="*/ 93 w 188"/>
                  <a:gd name="T5" fmla="*/ 219 h 220"/>
                  <a:gd name="T6" fmla="*/ 187 w 188"/>
                  <a:gd name="T7" fmla="*/ 219 h 220"/>
                  <a:gd name="T8" fmla="*/ 187 w 188"/>
                  <a:gd name="T9" fmla="*/ 219 h 220"/>
                  <a:gd name="T10" fmla="*/ 187 w 188"/>
                  <a:gd name="T11" fmla="*/ 156 h 220"/>
                  <a:gd name="T12" fmla="*/ 187 w 188"/>
                  <a:gd name="T13" fmla="*/ 62 h 220"/>
                  <a:gd name="T14" fmla="*/ 62 w 188"/>
                  <a:gd name="T15" fmla="*/ 0 h 220"/>
                  <a:gd name="T16" fmla="*/ 31 w 188"/>
                  <a:gd name="T17" fmla="*/ 94 h 220"/>
                  <a:gd name="T18" fmla="*/ 0 w 188"/>
                  <a:gd name="T19" fmla="*/ 219 h 220"/>
                  <a:gd name="T20" fmla="*/ 31 w 188"/>
                  <a:gd name="T21" fmla="*/ 2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220">
                    <a:moveTo>
                      <a:pt x="31" y="219"/>
                    </a:moveTo>
                    <a:lnTo>
                      <a:pt x="31" y="219"/>
                    </a:lnTo>
                    <a:cubicBezTo>
                      <a:pt x="62" y="219"/>
                      <a:pt x="62" y="219"/>
                      <a:pt x="93" y="219"/>
                    </a:cubicBezTo>
                    <a:cubicBezTo>
                      <a:pt x="125" y="219"/>
                      <a:pt x="156" y="219"/>
                      <a:pt x="187" y="219"/>
                    </a:cubicBezTo>
                    <a:lnTo>
                      <a:pt x="187" y="219"/>
                    </a:lnTo>
                    <a:cubicBezTo>
                      <a:pt x="187" y="187"/>
                      <a:pt x="187" y="156"/>
                      <a:pt x="187" y="156"/>
                    </a:cubicBezTo>
                    <a:cubicBezTo>
                      <a:pt x="187" y="125"/>
                      <a:pt x="187" y="94"/>
                      <a:pt x="187" y="62"/>
                    </a:cubicBezTo>
                    <a:cubicBezTo>
                      <a:pt x="156" y="0"/>
                      <a:pt x="93" y="0"/>
                      <a:pt x="62" y="0"/>
                    </a:cubicBezTo>
                    <a:cubicBezTo>
                      <a:pt x="31" y="31"/>
                      <a:pt x="31" y="62"/>
                      <a:pt x="31" y="94"/>
                    </a:cubicBezTo>
                    <a:cubicBezTo>
                      <a:pt x="0" y="125"/>
                      <a:pt x="0" y="156"/>
                      <a:pt x="0" y="219"/>
                    </a:cubicBezTo>
                    <a:lnTo>
                      <a:pt x="31" y="21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grpSp>
            <p:nvGrpSpPr>
              <p:cNvPr id="79" name="Group 78">
                <a:extLst>
                  <a:ext uri="{FF2B5EF4-FFF2-40B4-BE49-F238E27FC236}">
                    <a16:creationId xmlns:a16="http://schemas.microsoft.com/office/drawing/2014/main" id="{AE267F92-5870-41DF-84A6-0F3746D6D515}"/>
                  </a:ext>
                </a:extLst>
              </p:cNvPr>
              <p:cNvGrpSpPr/>
              <p:nvPr/>
            </p:nvGrpSpPr>
            <p:grpSpPr>
              <a:xfrm>
                <a:off x="2425700" y="1711325"/>
                <a:ext cx="1069975" cy="1249363"/>
                <a:chOff x="2425700" y="1711325"/>
                <a:chExt cx="1069975" cy="1249363"/>
              </a:xfrm>
              <a:grpFill/>
            </p:grpSpPr>
            <p:sp>
              <p:nvSpPr>
                <p:cNvPr id="80" name="Freeform 96">
                  <a:extLst>
                    <a:ext uri="{FF2B5EF4-FFF2-40B4-BE49-F238E27FC236}">
                      <a16:creationId xmlns:a16="http://schemas.microsoft.com/office/drawing/2014/main" id="{B1ED78F6-0C17-4514-8CCB-7D3A2A629327}"/>
                    </a:ext>
                  </a:extLst>
                </p:cNvPr>
                <p:cNvSpPr>
                  <a:spLocks noChangeArrowheads="1"/>
                </p:cNvSpPr>
                <p:nvPr/>
              </p:nvSpPr>
              <p:spPr bwMode="auto">
                <a:xfrm>
                  <a:off x="2628900" y="1711325"/>
                  <a:ext cx="236538" cy="461963"/>
                </a:xfrm>
                <a:custGeom>
                  <a:avLst/>
                  <a:gdLst>
                    <a:gd name="T0" fmla="*/ 63 w 658"/>
                    <a:gd name="T1" fmla="*/ 187 h 1282"/>
                    <a:gd name="T2" fmla="*/ 63 w 658"/>
                    <a:gd name="T3" fmla="*/ 187 h 1282"/>
                    <a:gd name="T4" fmla="*/ 125 w 658"/>
                    <a:gd name="T5" fmla="*/ 343 h 1282"/>
                    <a:gd name="T6" fmla="*/ 157 w 658"/>
                    <a:gd name="T7" fmla="*/ 500 h 1282"/>
                    <a:gd name="T8" fmla="*/ 219 w 658"/>
                    <a:gd name="T9" fmla="*/ 687 h 1282"/>
                    <a:gd name="T10" fmla="*/ 250 w 658"/>
                    <a:gd name="T11" fmla="*/ 781 h 1282"/>
                    <a:gd name="T12" fmla="*/ 250 w 658"/>
                    <a:gd name="T13" fmla="*/ 1250 h 1282"/>
                    <a:gd name="T14" fmla="*/ 250 w 658"/>
                    <a:gd name="T15" fmla="*/ 1281 h 1282"/>
                    <a:gd name="T16" fmla="*/ 407 w 658"/>
                    <a:gd name="T17" fmla="*/ 1281 h 1282"/>
                    <a:gd name="T18" fmla="*/ 438 w 658"/>
                    <a:gd name="T19" fmla="*/ 1250 h 1282"/>
                    <a:gd name="T20" fmla="*/ 438 w 658"/>
                    <a:gd name="T21" fmla="*/ 781 h 1282"/>
                    <a:gd name="T22" fmla="*/ 438 w 658"/>
                    <a:gd name="T23" fmla="*/ 750 h 1282"/>
                    <a:gd name="T24" fmla="*/ 500 w 658"/>
                    <a:gd name="T25" fmla="*/ 593 h 1282"/>
                    <a:gd name="T26" fmla="*/ 563 w 658"/>
                    <a:gd name="T27" fmla="*/ 312 h 1282"/>
                    <a:gd name="T28" fmla="*/ 657 w 658"/>
                    <a:gd name="T29" fmla="*/ 0 h 1282"/>
                    <a:gd name="T30" fmla="*/ 657 w 658"/>
                    <a:gd name="T31" fmla="*/ 0 h 1282"/>
                    <a:gd name="T32" fmla="*/ 469 w 658"/>
                    <a:gd name="T33" fmla="*/ 0 h 1282"/>
                    <a:gd name="T34" fmla="*/ 469 w 658"/>
                    <a:gd name="T35" fmla="*/ 0 h 1282"/>
                    <a:gd name="T36" fmla="*/ 469 w 658"/>
                    <a:gd name="T37" fmla="*/ 31 h 1282"/>
                    <a:gd name="T38" fmla="*/ 407 w 658"/>
                    <a:gd name="T39" fmla="*/ 218 h 1282"/>
                    <a:gd name="T40" fmla="*/ 344 w 658"/>
                    <a:gd name="T41" fmla="*/ 437 h 1282"/>
                    <a:gd name="T42" fmla="*/ 344 w 658"/>
                    <a:gd name="T43" fmla="*/ 500 h 1282"/>
                    <a:gd name="T44" fmla="*/ 344 w 658"/>
                    <a:gd name="T45" fmla="*/ 468 h 1282"/>
                    <a:gd name="T46" fmla="*/ 313 w 658"/>
                    <a:gd name="T47" fmla="*/ 343 h 1282"/>
                    <a:gd name="T48" fmla="*/ 250 w 658"/>
                    <a:gd name="T49" fmla="*/ 156 h 1282"/>
                    <a:gd name="T50" fmla="*/ 219 w 658"/>
                    <a:gd name="T51" fmla="*/ 0 h 1282"/>
                    <a:gd name="T52" fmla="*/ 188 w 658"/>
                    <a:gd name="T53" fmla="*/ 0 h 1282"/>
                    <a:gd name="T54" fmla="*/ 0 w 658"/>
                    <a:gd name="T55" fmla="*/ 0 h 1282"/>
                    <a:gd name="T56" fmla="*/ 0 w 658"/>
                    <a:gd name="T57" fmla="*/ 0 h 1282"/>
                    <a:gd name="T58" fmla="*/ 0 w 658"/>
                    <a:gd name="T59" fmla="*/ 0 h 1282"/>
                    <a:gd name="T60" fmla="*/ 63 w 658"/>
                    <a:gd name="T61" fmla="*/ 187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8" h="1282">
                      <a:moveTo>
                        <a:pt x="63" y="187"/>
                      </a:moveTo>
                      <a:lnTo>
                        <a:pt x="63" y="187"/>
                      </a:lnTo>
                      <a:cubicBezTo>
                        <a:pt x="94" y="250"/>
                        <a:pt x="94" y="281"/>
                        <a:pt x="125" y="343"/>
                      </a:cubicBezTo>
                      <a:cubicBezTo>
                        <a:pt x="125" y="375"/>
                        <a:pt x="157" y="437"/>
                        <a:pt x="157" y="500"/>
                      </a:cubicBezTo>
                      <a:cubicBezTo>
                        <a:pt x="188" y="562"/>
                        <a:pt x="219" y="625"/>
                        <a:pt x="219" y="687"/>
                      </a:cubicBezTo>
                      <a:cubicBezTo>
                        <a:pt x="219" y="718"/>
                        <a:pt x="250" y="750"/>
                        <a:pt x="250" y="781"/>
                      </a:cubicBezTo>
                      <a:cubicBezTo>
                        <a:pt x="250" y="937"/>
                        <a:pt x="250" y="1093"/>
                        <a:pt x="250" y="1250"/>
                      </a:cubicBezTo>
                      <a:cubicBezTo>
                        <a:pt x="250" y="1281"/>
                        <a:pt x="250" y="1281"/>
                        <a:pt x="250" y="1281"/>
                      </a:cubicBezTo>
                      <a:cubicBezTo>
                        <a:pt x="313" y="1281"/>
                        <a:pt x="375" y="1281"/>
                        <a:pt x="407" y="1281"/>
                      </a:cubicBezTo>
                      <a:cubicBezTo>
                        <a:pt x="438" y="1281"/>
                        <a:pt x="438" y="1281"/>
                        <a:pt x="438" y="1250"/>
                      </a:cubicBezTo>
                      <a:cubicBezTo>
                        <a:pt x="438" y="1093"/>
                        <a:pt x="438" y="937"/>
                        <a:pt x="438" y="781"/>
                      </a:cubicBezTo>
                      <a:cubicBezTo>
                        <a:pt x="438" y="750"/>
                        <a:pt x="438" y="750"/>
                        <a:pt x="438" y="750"/>
                      </a:cubicBezTo>
                      <a:cubicBezTo>
                        <a:pt x="469" y="687"/>
                        <a:pt x="469" y="656"/>
                        <a:pt x="500" y="593"/>
                      </a:cubicBezTo>
                      <a:cubicBezTo>
                        <a:pt x="500" y="500"/>
                        <a:pt x="532" y="406"/>
                        <a:pt x="563" y="312"/>
                      </a:cubicBezTo>
                      <a:cubicBezTo>
                        <a:pt x="594" y="218"/>
                        <a:pt x="625" y="125"/>
                        <a:pt x="657" y="0"/>
                      </a:cubicBezTo>
                      <a:lnTo>
                        <a:pt x="657" y="0"/>
                      </a:lnTo>
                      <a:cubicBezTo>
                        <a:pt x="594" y="0"/>
                        <a:pt x="532" y="0"/>
                        <a:pt x="469" y="0"/>
                      </a:cubicBezTo>
                      <a:lnTo>
                        <a:pt x="469" y="0"/>
                      </a:lnTo>
                      <a:lnTo>
                        <a:pt x="469" y="31"/>
                      </a:lnTo>
                      <a:cubicBezTo>
                        <a:pt x="438" y="93"/>
                        <a:pt x="438" y="156"/>
                        <a:pt x="407" y="218"/>
                      </a:cubicBezTo>
                      <a:cubicBezTo>
                        <a:pt x="375" y="312"/>
                        <a:pt x="375" y="375"/>
                        <a:pt x="344" y="437"/>
                      </a:cubicBezTo>
                      <a:cubicBezTo>
                        <a:pt x="344" y="468"/>
                        <a:pt x="344" y="468"/>
                        <a:pt x="344" y="500"/>
                      </a:cubicBezTo>
                      <a:cubicBezTo>
                        <a:pt x="344" y="468"/>
                        <a:pt x="344" y="468"/>
                        <a:pt x="344" y="468"/>
                      </a:cubicBezTo>
                      <a:cubicBezTo>
                        <a:pt x="313" y="437"/>
                        <a:pt x="313" y="375"/>
                        <a:pt x="313" y="343"/>
                      </a:cubicBezTo>
                      <a:cubicBezTo>
                        <a:pt x="282" y="281"/>
                        <a:pt x="282" y="218"/>
                        <a:pt x="250" y="156"/>
                      </a:cubicBezTo>
                      <a:cubicBezTo>
                        <a:pt x="250" y="93"/>
                        <a:pt x="219" y="62"/>
                        <a:pt x="219" y="0"/>
                      </a:cubicBezTo>
                      <a:lnTo>
                        <a:pt x="188" y="0"/>
                      </a:lnTo>
                      <a:cubicBezTo>
                        <a:pt x="125" y="0"/>
                        <a:pt x="63" y="0"/>
                        <a:pt x="0" y="0"/>
                      </a:cubicBezTo>
                      <a:lnTo>
                        <a:pt x="0" y="0"/>
                      </a:lnTo>
                      <a:lnTo>
                        <a:pt x="0" y="0"/>
                      </a:lnTo>
                      <a:cubicBezTo>
                        <a:pt x="32" y="62"/>
                        <a:pt x="63" y="125"/>
                        <a:pt x="63" y="1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81" name="Freeform 98">
                  <a:extLst>
                    <a:ext uri="{FF2B5EF4-FFF2-40B4-BE49-F238E27FC236}">
                      <a16:creationId xmlns:a16="http://schemas.microsoft.com/office/drawing/2014/main" id="{8E5CA777-CE9F-4D7F-8011-84F50E248613}"/>
                    </a:ext>
                  </a:extLst>
                </p:cNvPr>
                <p:cNvSpPr>
                  <a:spLocks noChangeArrowheads="1"/>
                </p:cNvSpPr>
                <p:nvPr/>
              </p:nvSpPr>
              <p:spPr bwMode="auto">
                <a:xfrm>
                  <a:off x="2865438" y="1811338"/>
                  <a:ext cx="192087" cy="371475"/>
                </a:xfrm>
                <a:custGeom>
                  <a:avLst/>
                  <a:gdLst>
                    <a:gd name="T0" fmla="*/ 125 w 532"/>
                    <a:gd name="T1" fmla="*/ 969 h 1032"/>
                    <a:gd name="T2" fmla="*/ 125 w 532"/>
                    <a:gd name="T3" fmla="*/ 969 h 1032"/>
                    <a:gd name="T4" fmla="*/ 375 w 532"/>
                    <a:gd name="T5" fmla="*/ 1000 h 1032"/>
                    <a:gd name="T6" fmla="*/ 500 w 532"/>
                    <a:gd name="T7" fmla="*/ 875 h 1032"/>
                    <a:gd name="T8" fmla="*/ 531 w 532"/>
                    <a:gd name="T9" fmla="*/ 687 h 1032"/>
                    <a:gd name="T10" fmla="*/ 531 w 532"/>
                    <a:gd name="T11" fmla="*/ 375 h 1032"/>
                    <a:gd name="T12" fmla="*/ 531 w 532"/>
                    <a:gd name="T13" fmla="*/ 219 h 1032"/>
                    <a:gd name="T14" fmla="*/ 406 w 532"/>
                    <a:gd name="T15" fmla="*/ 62 h 1032"/>
                    <a:gd name="T16" fmla="*/ 218 w 532"/>
                    <a:gd name="T17" fmla="*/ 31 h 1032"/>
                    <a:gd name="T18" fmla="*/ 31 w 532"/>
                    <a:gd name="T19" fmla="*/ 187 h 1032"/>
                    <a:gd name="T20" fmla="*/ 0 w 532"/>
                    <a:gd name="T21" fmla="*/ 312 h 1032"/>
                    <a:gd name="T22" fmla="*/ 0 w 532"/>
                    <a:gd name="T23" fmla="*/ 500 h 1032"/>
                    <a:gd name="T24" fmla="*/ 0 w 532"/>
                    <a:gd name="T25" fmla="*/ 687 h 1032"/>
                    <a:gd name="T26" fmla="*/ 31 w 532"/>
                    <a:gd name="T27" fmla="*/ 812 h 1032"/>
                    <a:gd name="T28" fmla="*/ 125 w 532"/>
                    <a:gd name="T29" fmla="*/ 969 h 1032"/>
                    <a:gd name="T30" fmla="*/ 187 w 532"/>
                    <a:gd name="T31" fmla="*/ 312 h 1032"/>
                    <a:gd name="T32" fmla="*/ 187 w 532"/>
                    <a:gd name="T33" fmla="*/ 312 h 1032"/>
                    <a:gd name="T34" fmla="*/ 187 w 532"/>
                    <a:gd name="T35" fmla="*/ 219 h 1032"/>
                    <a:gd name="T36" fmla="*/ 281 w 532"/>
                    <a:gd name="T37" fmla="*/ 187 h 1032"/>
                    <a:gd name="T38" fmla="*/ 343 w 532"/>
                    <a:gd name="T39" fmla="*/ 250 h 1032"/>
                    <a:gd name="T40" fmla="*/ 343 w 532"/>
                    <a:gd name="T41" fmla="*/ 312 h 1032"/>
                    <a:gd name="T42" fmla="*/ 343 w 532"/>
                    <a:gd name="T43" fmla="*/ 500 h 1032"/>
                    <a:gd name="T44" fmla="*/ 343 w 532"/>
                    <a:gd name="T45" fmla="*/ 500 h 1032"/>
                    <a:gd name="T46" fmla="*/ 343 w 532"/>
                    <a:gd name="T47" fmla="*/ 750 h 1032"/>
                    <a:gd name="T48" fmla="*/ 312 w 532"/>
                    <a:gd name="T49" fmla="*/ 812 h 1032"/>
                    <a:gd name="T50" fmla="*/ 218 w 532"/>
                    <a:gd name="T51" fmla="*/ 812 h 1032"/>
                    <a:gd name="T52" fmla="*/ 187 w 532"/>
                    <a:gd name="T53" fmla="*/ 719 h 1032"/>
                    <a:gd name="T54" fmla="*/ 187 w 532"/>
                    <a:gd name="T55" fmla="*/ 31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2" h="1032">
                      <a:moveTo>
                        <a:pt x="125" y="969"/>
                      </a:moveTo>
                      <a:lnTo>
                        <a:pt x="125" y="969"/>
                      </a:lnTo>
                      <a:cubicBezTo>
                        <a:pt x="218" y="1031"/>
                        <a:pt x="281" y="1031"/>
                        <a:pt x="375" y="1000"/>
                      </a:cubicBezTo>
                      <a:cubicBezTo>
                        <a:pt x="437" y="969"/>
                        <a:pt x="468" y="906"/>
                        <a:pt x="500" y="875"/>
                      </a:cubicBezTo>
                      <a:cubicBezTo>
                        <a:pt x="531" y="812"/>
                        <a:pt x="531" y="750"/>
                        <a:pt x="531" y="687"/>
                      </a:cubicBezTo>
                      <a:cubicBezTo>
                        <a:pt x="531" y="594"/>
                        <a:pt x="531" y="500"/>
                        <a:pt x="531" y="375"/>
                      </a:cubicBezTo>
                      <a:cubicBezTo>
                        <a:pt x="531" y="344"/>
                        <a:pt x="531" y="281"/>
                        <a:pt x="531" y="219"/>
                      </a:cubicBezTo>
                      <a:cubicBezTo>
                        <a:pt x="500" y="156"/>
                        <a:pt x="468" y="94"/>
                        <a:pt x="406" y="62"/>
                      </a:cubicBezTo>
                      <a:cubicBezTo>
                        <a:pt x="343" y="31"/>
                        <a:pt x="281" y="0"/>
                        <a:pt x="218" y="31"/>
                      </a:cubicBezTo>
                      <a:cubicBezTo>
                        <a:pt x="125" y="31"/>
                        <a:pt x="62" y="94"/>
                        <a:pt x="31" y="187"/>
                      </a:cubicBezTo>
                      <a:cubicBezTo>
                        <a:pt x="31" y="219"/>
                        <a:pt x="0" y="281"/>
                        <a:pt x="0" y="312"/>
                      </a:cubicBezTo>
                      <a:cubicBezTo>
                        <a:pt x="0" y="375"/>
                        <a:pt x="0" y="437"/>
                        <a:pt x="0" y="500"/>
                      </a:cubicBezTo>
                      <a:cubicBezTo>
                        <a:pt x="0" y="562"/>
                        <a:pt x="0" y="625"/>
                        <a:pt x="0" y="687"/>
                      </a:cubicBezTo>
                      <a:cubicBezTo>
                        <a:pt x="0" y="719"/>
                        <a:pt x="31" y="781"/>
                        <a:pt x="31" y="812"/>
                      </a:cubicBezTo>
                      <a:cubicBezTo>
                        <a:pt x="31" y="875"/>
                        <a:pt x="62" y="937"/>
                        <a:pt x="125" y="969"/>
                      </a:cubicBezTo>
                      <a:close/>
                      <a:moveTo>
                        <a:pt x="187" y="312"/>
                      </a:moveTo>
                      <a:lnTo>
                        <a:pt x="187" y="312"/>
                      </a:lnTo>
                      <a:cubicBezTo>
                        <a:pt x="187" y="281"/>
                        <a:pt x="187" y="250"/>
                        <a:pt x="187" y="219"/>
                      </a:cubicBezTo>
                      <a:cubicBezTo>
                        <a:pt x="218" y="187"/>
                        <a:pt x="250" y="187"/>
                        <a:pt x="281" y="187"/>
                      </a:cubicBezTo>
                      <a:cubicBezTo>
                        <a:pt x="312" y="187"/>
                        <a:pt x="343" y="187"/>
                        <a:pt x="343" y="250"/>
                      </a:cubicBezTo>
                      <a:cubicBezTo>
                        <a:pt x="343" y="250"/>
                        <a:pt x="343" y="281"/>
                        <a:pt x="343" y="312"/>
                      </a:cubicBezTo>
                      <a:cubicBezTo>
                        <a:pt x="343" y="375"/>
                        <a:pt x="343" y="437"/>
                        <a:pt x="343" y="500"/>
                      </a:cubicBezTo>
                      <a:lnTo>
                        <a:pt x="343" y="500"/>
                      </a:lnTo>
                      <a:cubicBezTo>
                        <a:pt x="343" y="594"/>
                        <a:pt x="343" y="656"/>
                        <a:pt x="343" y="750"/>
                      </a:cubicBezTo>
                      <a:cubicBezTo>
                        <a:pt x="343" y="781"/>
                        <a:pt x="343" y="812"/>
                        <a:pt x="312" y="812"/>
                      </a:cubicBezTo>
                      <a:cubicBezTo>
                        <a:pt x="281" y="875"/>
                        <a:pt x="218" y="844"/>
                        <a:pt x="218" y="812"/>
                      </a:cubicBezTo>
                      <a:cubicBezTo>
                        <a:pt x="187" y="781"/>
                        <a:pt x="187" y="750"/>
                        <a:pt x="187" y="719"/>
                      </a:cubicBezTo>
                      <a:cubicBezTo>
                        <a:pt x="187" y="594"/>
                        <a:pt x="187" y="437"/>
                        <a:pt x="187" y="31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82" name="Freeform 99">
                  <a:extLst>
                    <a:ext uri="{FF2B5EF4-FFF2-40B4-BE49-F238E27FC236}">
                      <a16:creationId xmlns:a16="http://schemas.microsoft.com/office/drawing/2014/main" id="{556A4E43-B6D1-48A9-AB1F-C14E12C91970}"/>
                    </a:ext>
                  </a:extLst>
                </p:cNvPr>
                <p:cNvSpPr>
                  <a:spLocks noChangeArrowheads="1"/>
                </p:cNvSpPr>
                <p:nvPr/>
              </p:nvSpPr>
              <p:spPr bwMode="auto">
                <a:xfrm>
                  <a:off x="3100388" y="1822450"/>
                  <a:ext cx="180975" cy="349250"/>
                </a:xfrm>
                <a:custGeom>
                  <a:avLst/>
                  <a:gdLst>
                    <a:gd name="T0" fmla="*/ 31 w 501"/>
                    <a:gd name="T1" fmla="*/ 906 h 970"/>
                    <a:gd name="T2" fmla="*/ 31 w 501"/>
                    <a:gd name="T3" fmla="*/ 906 h 970"/>
                    <a:gd name="T4" fmla="*/ 94 w 501"/>
                    <a:gd name="T5" fmla="*/ 969 h 970"/>
                    <a:gd name="T6" fmla="*/ 187 w 501"/>
                    <a:gd name="T7" fmla="*/ 969 h 970"/>
                    <a:gd name="T8" fmla="*/ 312 w 501"/>
                    <a:gd name="T9" fmla="*/ 906 h 970"/>
                    <a:gd name="T10" fmla="*/ 344 w 501"/>
                    <a:gd name="T11" fmla="*/ 875 h 970"/>
                    <a:gd name="T12" fmla="*/ 344 w 501"/>
                    <a:gd name="T13" fmla="*/ 969 h 970"/>
                    <a:gd name="T14" fmla="*/ 344 w 501"/>
                    <a:gd name="T15" fmla="*/ 969 h 970"/>
                    <a:gd name="T16" fmla="*/ 500 w 501"/>
                    <a:gd name="T17" fmla="*/ 969 h 970"/>
                    <a:gd name="T18" fmla="*/ 500 w 501"/>
                    <a:gd name="T19" fmla="*/ 938 h 970"/>
                    <a:gd name="T20" fmla="*/ 500 w 501"/>
                    <a:gd name="T21" fmla="*/ 31 h 970"/>
                    <a:gd name="T22" fmla="*/ 500 w 501"/>
                    <a:gd name="T23" fmla="*/ 0 h 970"/>
                    <a:gd name="T24" fmla="*/ 500 w 501"/>
                    <a:gd name="T25" fmla="*/ 0 h 970"/>
                    <a:gd name="T26" fmla="*/ 344 w 501"/>
                    <a:gd name="T27" fmla="*/ 0 h 970"/>
                    <a:gd name="T28" fmla="*/ 344 w 501"/>
                    <a:gd name="T29" fmla="*/ 31 h 970"/>
                    <a:gd name="T30" fmla="*/ 344 w 501"/>
                    <a:gd name="T31" fmla="*/ 719 h 970"/>
                    <a:gd name="T32" fmla="*/ 344 w 501"/>
                    <a:gd name="T33" fmla="*/ 750 h 970"/>
                    <a:gd name="T34" fmla="*/ 312 w 501"/>
                    <a:gd name="T35" fmla="*/ 781 h 970"/>
                    <a:gd name="T36" fmla="*/ 250 w 501"/>
                    <a:gd name="T37" fmla="*/ 813 h 970"/>
                    <a:gd name="T38" fmla="*/ 187 w 501"/>
                    <a:gd name="T39" fmla="*/ 781 h 970"/>
                    <a:gd name="T40" fmla="*/ 187 w 501"/>
                    <a:gd name="T41" fmla="*/ 750 h 970"/>
                    <a:gd name="T42" fmla="*/ 187 w 501"/>
                    <a:gd name="T43" fmla="*/ 31 h 970"/>
                    <a:gd name="T44" fmla="*/ 187 w 501"/>
                    <a:gd name="T45" fmla="*/ 0 h 970"/>
                    <a:gd name="T46" fmla="*/ 31 w 501"/>
                    <a:gd name="T47" fmla="*/ 0 h 970"/>
                    <a:gd name="T48" fmla="*/ 0 w 501"/>
                    <a:gd name="T49" fmla="*/ 31 h 970"/>
                    <a:gd name="T50" fmla="*/ 0 w 501"/>
                    <a:gd name="T51" fmla="*/ 781 h 970"/>
                    <a:gd name="T52" fmla="*/ 31 w 501"/>
                    <a:gd name="T53" fmla="*/ 906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1" h="970">
                      <a:moveTo>
                        <a:pt x="31" y="906"/>
                      </a:moveTo>
                      <a:lnTo>
                        <a:pt x="31" y="906"/>
                      </a:lnTo>
                      <a:cubicBezTo>
                        <a:pt x="31" y="938"/>
                        <a:pt x="62" y="969"/>
                        <a:pt x="94" y="969"/>
                      </a:cubicBezTo>
                      <a:cubicBezTo>
                        <a:pt x="125" y="969"/>
                        <a:pt x="156" y="969"/>
                        <a:pt x="187" y="969"/>
                      </a:cubicBezTo>
                      <a:cubicBezTo>
                        <a:pt x="219" y="969"/>
                        <a:pt x="281" y="938"/>
                        <a:pt x="312" y="906"/>
                      </a:cubicBezTo>
                      <a:cubicBezTo>
                        <a:pt x="312" y="875"/>
                        <a:pt x="344" y="875"/>
                        <a:pt x="344" y="875"/>
                      </a:cubicBezTo>
                      <a:cubicBezTo>
                        <a:pt x="344" y="906"/>
                        <a:pt x="344" y="938"/>
                        <a:pt x="344" y="969"/>
                      </a:cubicBezTo>
                      <a:lnTo>
                        <a:pt x="344" y="969"/>
                      </a:lnTo>
                      <a:cubicBezTo>
                        <a:pt x="406" y="969"/>
                        <a:pt x="437" y="969"/>
                        <a:pt x="500" y="969"/>
                      </a:cubicBezTo>
                      <a:cubicBezTo>
                        <a:pt x="500" y="969"/>
                        <a:pt x="500" y="969"/>
                        <a:pt x="500" y="938"/>
                      </a:cubicBezTo>
                      <a:cubicBezTo>
                        <a:pt x="500" y="625"/>
                        <a:pt x="500" y="344"/>
                        <a:pt x="500" y="31"/>
                      </a:cubicBezTo>
                      <a:lnTo>
                        <a:pt x="500" y="0"/>
                      </a:lnTo>
                      <a:lnTo>
                        <a:pt x="500" y="0"/>
                      </a:lnTo>
                      <a:cubicBezTo>
                        <a:pt x="437" y="0"/>
                        <a:pt x="406" y="0"/>
                        <a:pt x="344" y="0"/>
                      </a:cubicBezTo>
                      <a:cubicBezTo>
                        <a:pt x="344" y="0"/>
                        <a:pt x="344" y="0"/>
                        <a:pt x="344" y="31"/>
                      </a:cubicBezTo>
                      <a:cubicBezTo>
                        <a:pt x="344" y="250"/>
                        <a:pt x="344" y="500"/>
                        <a:pt x="344" y="719"/>
                      </a:cubicBezTo>
                      <a:lnTo>
                        <a:pt x="344" y="750"/>
                      </a:lnTo>
                      <a:cubicBezTo>
                        <a:pt x="344" y="750"/>
                        <a:pt x="312" y="750"/>
                        <a:pt x="312" y="781"/>
                      </a:cubicBezTo>
                      <a:cubicBezTo>
                        <a:pt x="281" y="781"/>
                        <a:pt x="281" y="813"/>
                        <a:pt x="250" y="813"/>
                      </a:cubicBezTo>
                      <a:cubicBezTo>
                        <a:pt x="219" y="813"/>
                        <a:pt x="187" y="813"/>
                        <a:pt x="187" y="781"/>
                      </a:cubicBezTo>
                      <a:cubicBezTo>
                        <a:pt x="187" y="781"/>
                        <a:pt x="187" y="781"/>
                        <a:pt x="187" y="750"/>
                      </a:cubicBezTo>
                      <a:cubicBezTo>
                        <a:pt x="187" y="500"/>
                        <a:pt x="187" y="250"/>
                        <a:pt x="187" y="31"/>
                      </a:cubicBezTo>
                      <a:cubicBezTo>
                        <a:pt x="187" y="0"/>
                        <a:pt x="187" y="0"/>
                        <a:pt x="187" y="0"/>
                      </a:cubicBezTo>
                      <a:cubicBezTo>
                        <a:pt x="125" y="0"/>
                        <a:pt x="62" y="0"/>
                        <a:pt x="31" y="0"/>
                      </a:cubicBezTo>
                      <a:cubicBezTo>
                        <a:pt x="0" y="0"/>
                        <a:pt x="0" y="0"/>
                        <a:pt x="0" y="31"/>
                      </a:cubicBezTo>
                      <a:cubicBezTo>
                        <a:pt x="0" y="281"/>
                        <a:pt x="0" y="531"/>
                        <a:pt x="0" y="781"/>
                      </a:cubicBezTo>
                      <a:cubicBezTo>
                        <a:pt x="0" y="813"/>
                        <a:pt x="31" y="875"/>
                        <a:pt x="31" y="90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83" name="Freeform 101">
                  <a:extLst>
                    <a:ext uri="{FF2B5EF4-FFF2-40B4-BE49-F238E27FC236}">
                      <a16:creationId xmlns:a16="http://schemas.microsoft.com/office/drawing/2014/main" id="{88AC01D7-F705-485B-893B-A0F9E1316054}"/>
                    </a:ext>
                  </a:extLst>
                </p:cNvPr>
                <p:cNvSpPr>
                  <a:spLocks noChangeArrowheads="1"/>
                </p:cNvSpPr>
                <p:nvPr/>
              </p:nvSpPr>
              <p:spPr bwMode="auto">
                <a:xfrm>
                  <a:off x="2425700" y="2251075"/>
                  <a:ext cx="1069975" cy="709613"/>
                </a:xfrm>
                <a:custGeom>
                  <a:avLst/>
                  <a:gdLst>
                    <a:gd name="T0" fmla="*/ 2937 w 2970"/>
                    <a:gd name="T1" fmla="*/ 593 h 1969"/>
                    <a:gd name="T2" fmla="*/ 2562 w 2970"/>
                    <a:gd name="T3" fmla="*/ 31 h 1969"/>
                    <a:gd name="T4" fmla="*/ 2062 w 2970"/>
                    <a:gd name="T5" fmla="*/ 0 h 1969"/>
                    <a:gd name="T6" fmla="*/ 1031 w 2970"/>
                    <a:gd name="T7" fmla="*/ 0 h 1969"/>
                    <a:gd name="T8" fmla="*/ 375 w 2970"/>
                    <a:gd name="T9" fmla="*/ 31 h 1969"/>
                    <a:gd name="T10" fmla="*/ 62 w 2970"/>
                    <a:gd name="T11" fmla="*/ 250 h 1969"/>
                    <a:gd name="T12" fmla="*/ 0 w 2970"/>
                    <a:gd name="T13" fmla="*/ 875 h 1969"/>
                    <a:gd name="T14" fmla="*/ 0 w 2970"/>
                    <a:gd name="T15" fmla="*/ 1281 h 1969"/>
                    <a:gd name="T16" fmla="*/ 62 w 2970"/>
                    <a:gd name="T17" fmla="*/ 1687 h 1969"/>
                    <a:gd name="T18" fmla="*/ 500 w 2970"/>
                    <a:gd name="T19" fmla="*/ 1937 h 1969"/>
                    <a:gd name="T20" fmla="*/ 1062 w 2970"/>
                    <a:gd name="T21" fmla="*/ 1968 h 1969"/>
                    <a:gd name="T22" fmla="*/ 1906 w 2970"/>
                    <a:gd name="T23" fmla="*/ 1968 h 1969"/>
                    <a:gd name="T24" fmla="*/ 2531 w 2970"/>
                    <a:gd name="T25" fmla="*/ 1937 h 1969"/>
                    <a:gd name="T26" fmla="*/ 2906 w 2970"/>
                    <a:gd name="T27" fmla="*/ 1687 h 1969"/>
                    <a:gd name="T28" fmla="*/ 2969 w 2970"/>
                    <a:gd name="T29" fmla="*/ 1031 h 1969"/>
                    <a:gd name="T30" fmla="*/ 875 w 2970"/>
                    <a:gd name="T31" fmla="*/ 468 h 1969"/>
                    <a:gd name="T32" fmla="*/ 656 w 2970"/>
                    <a:gd name="T33" fmla="*/ 500 h 1969"/>
                    <a:gd name="T34" fmla="*/ 625 w 2970"/>
                    <a:gd name="T35" fmla="*/ 1593 h 1969"/>
                    <a:gd name="T36" fmla="*/ 469 w 2970"/>
                    <a:gd name="T37" fmla="*/ 687 h 1969"/>
                    <a:gd name="T38" fmla="*/ 437 w 2970"/>
                    <a:gd name="T39" fmla="*/ 500 h 1969"/>
                    <a:gd name="T40" fmla="*/ 250 w 2970"/>
                    <a:gd name="T41" fmla="*/ 312 h 1969"/>
                    <a:gd name="T42" fmla="*/ 875 w 2970"/>
                    <a:gd name="T43" fmla="*/ 312 h 1969"/>
                    <a:gd name="T44" fmla="*/ 1375 w 2970"/>
                    <a:gd name="T45" fmla="*/ 1593 h 1969"/>
                    <a:gd name="T46" fmla="*/ 1219 w 2970"/>
                    <a:gd name="T47" fmla="*/ 1499 h 1969"/>
                    <a:gd name="T48" fmla="*/ 1031 w 2970"/>
                    <a:gd name="T49" fmla="*/ 1593 h 1969"/>
                    <a:gd name="T50" fmla="*/ 906 w 2970"/>
                    <a:gd name="T51" fmla="*/ 1375 h 1969"/>
                    <a:gd name="T52" fmla="*/ 1031 w 2970"/>
                    <a:gd name="T53" fmla="*/ 625 h 1969"/>
                    <a:gd name="T54" fmla="*/ 1062 w 2970"/>
                    <a:gd name="T55" fmla="*/ 1406 h 1969"/>
                    <a:gd name="T56" fmla="*/ 1219 w 2970"/>
                    <a:gd name="T57" fmla="*/ 1343 h 1969"/>
                    <a:gd name="T58" fmla="*/ 1219 w 2970"/>
                    <a:gd name="T59" fmla="*/ 625 h 1969"/>
                    <a:gd name="T60" fmla="*/ 1375 w 2970"/>
                    <a:gd name="T61" fmla="*/ 687 h 1969"/>
                    <a:gd name="T62" fmla="*/ 2062 w 2970"/>
                    <a:gd name="T63" fmla="*/ 1375 h 1969"/>
                    <a:gd name="T64" fmla="*/ 1719 w 2970"/>
                    <a:gd name="T65" fmla="*/ 1499 h 1969"/>
                    <a:gd name="T66" fmla="*/ 1687 w 2970"/>
                    <a:gd name="T67" fmla="*/ 1593 h 1969"/>
                    <a:gd name="T68" fmla="*/ 1531 w 2970"/>
                    <a:gd name="T69" fmla="*/ 1062 h 1969"/>
                    <a:gd name="T70" fmla="*/ 1687 w 2970"/>
                    <a:gd name="T71" fmla="*/ 312 h 1969"/>
                    <a:gd name="T72" fmla="*/ 1719 w 2970"/>
                    <a:gd name="T73" fmla="*/ 718 h 1969"/>
                    <a:gd name="T74" fmla="*/ 2000 w 2970"/>
                    <a:gd name="T75" fmla="*/ 656 h 1969"/>
                    <a:gd name="T76" fmla="*/ 2062 w 2970"/>
                    <a:gd name="T77" fmla="*/ 1375 h 1969"/>
                    <a:gd name="T78" fmla="*/ 2375 w 2970"/>
                    <a:gd name="T79" fmla="*/ 1406 h 1969"/>
                    <a:gd name="T80" fmla="*/ 2531 w 2970"/>
                    <a:gd name="T81" fmla="*/ 1312 h 1969"/>
                    <a:gd name="T82" fmla="*/ 2687 w 2970"/>
                    <a:gd name="T83" fmla="*/ 1281 h 1969"/>
                    <a:gd name="T84" fmla="*/ 2562 w 2970"/>
                    <a:gd name="T85" fmla="*/ 1593 h 1969"/>
                    <a:gd name="T86" fmla="*/ 2187 w 2970"/>
                    <a:gd name="T87" fmla="*/ 1343 h 1969"/>
                    <a:gd name="T88" fmla="*/ 2187 w 2970"/>
                    <a:gd name="T89" fmla="*/ 937 h 1969"/>
                    <a:gd name="T90" fmla="*/ 2562 w 2970"/>
                    <a:gd name="T91" fmla="*/ 656 h 1969"/>
                    <a:gd name="T92" fmla="*/ 2719 w 2970"/>
                    <a:gd name="T93" fmla="*/ 1125 h 1969"/>
                    <a:gd name="T94" fmla="*/ 2344 w 2970"/>
                    <a:gd name="T95" fmla="*/ 1156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70" h="1969">
                      <a:moveTo>
                        <a:pt x="2969" y="812"/>
                      </a:moveTo>
                      <a:lnTo>
                        <a:pt x="2969" y="812"/>
                      </a:lnTo>
                      <a:cubicBezTo>
                        <a:pt x="2937" y="750"/>
                        <a:pt x="2937" y="656"/>
                        <a:pt x="2937" y="593"/>
                      </a:cubicBezTo>
                      <a:cubicBezTo>
                        <a:pt x="2937" y="500"/>
                        <a:pt x="2906" y="406"/>
                        <a:pt x="2906" y="312"/>
                      </a:cubicBezTo>
                      <a:cubicBezTo>
                        <a:pt x="2906" y="218"/>
                        <a:pt x="2844" y="156"/>
                        <a:pt x="2781" y="93"/>
                      </a:cubicBezTo>
                      <a:cubicBezTo>
                        <a:pt x="2719" y="62"/>
                        <a:pt x="2625" y="31"/>
                        <a:pt x="2562" y="31"/>
                      </a:cubicBezTo>
                      <a:cubicBezTo>
                        <a:pt x="2500" y="31"/>
                        <a:pt x="2437" y="31"/>
                        <a:pt x="2375" y="0"/>
                      </a:cubicBezTo>
                      <a:cubicBezTo>
                        <a:pt x="2312" y="0"/>
                        <a:pt x="2250" y="0"/>
                        <a:pt x="2187" y="0"/>
                      </a:cubicBezTo>
                      <a:cubicBezTo>
                        <a:pt x="2156" y="0"/>
                        <a:pt x="2094" y="0"/>
                        <a:pt x="2062" y="0"/>
                      </a:cubicBezTo>
                      <a:cubicBezTo>
                        <a:pt x="2000" y="0"/>
                        <a:pt x="1937" y="0"/>
                        <a:pt x="1875" y="0"/>
                      </a:cubicBezTo>
                      <a:cubicBezTo>
                        <a:pt x="1812" y="0"/>
                        <a:pt x="1750" y="0"/>
                        <a:pt x="1719" y="0"/>
                      </a:cubicBezTo>
                      <a:cubicBezTo>
                        <a:pt x="1500" y="0"/>
                        <a:pt x="1281" y="0"/>
                        <a:pt x="1031" y="0"/>
                      </a:cubicBezTo>
                      <a:cubicBezTo>
                        <a:pt x="1000" y="0"/>
                        <a:pt x="937" y="0"/>
                        <a:pt x="875" y="0"/>
                      </a:cubicBezTo>
                      <a:cubicBezTo>
                        <a:pt x="781" y="0"/>
                        <a:pt x="687" y="0"/>
                        <a:pt x="594" y="0"/>
                      </a:cubicBezTo>
                      <a:cubicBezTo>
                        <a:pt x="531" y="0"/>
                        <a:pt x="469" y="31"/>
                        <a:pt x="375" y="31"/>
                      </a:cubicBezTo>
                      <a:cubicBezTo>
                        <a:pt x="344" y="31"/>
                        <a:pt x="312" y="31"/>
                        <a:pt x="281" y="31"/>
                      </a:cubicBezTo>
                      <a:cubicBezTo>
                        <a:pt x="219" y="62"/>
                        <a:pt x="156" y="93"/>
                        <a:pt x="125" y="156"/>
                      </a:cubicBezTo>
                      <a:cubicBezTo>
                        <a:pt x="94" y="187"/>
                        <a:pt x="62" y="218"/>
                        <a:pt x="62" y="250"/>
                      </a:cubicBezTo>
                      <a:cubicBezTo>
                        <a:pt x="31" y="312"/>
                        <a:pt x="31" y="375"/>
                        <a:pt x="31" y="406"/>
                      </a:cubicBezTo>
                      <a:cubicBezTo>
                        <a:pt x="31" y="468"/>
                        <a:pt x="0" y="562"/>
                        <a:pt x="0" y="625"/>
                      </a:cubicBezTo>
                      <a:cubicBezTo>
                        <a:pt x="0" y="687"/>
                        <a:pt x="0" y="781"/>
                        <a:pt x="0" y="875"/>
                      </a:cubicBezTo>
                      <a:cubicBezTo>
                        <a:pt x="0" y="906"/>
                        <a:pt x="0" y="968"/>
                        <a:pt x="0" y="1000"/>
                      </a:cubicBezTo>
                      <a:cubicBezTo>
                        <a:pt x="0" y="1031"/>
                        <a:pt x="0" y="1062"/>
                        <a:pt x="0" y="1093"/>
                      </a:cubicBezTo>
                      <a:cubicBezTo>
                        <a:pt x="0" y="1156"/>
                        <a:pt x="0" y="1218"/>
                        <a:pt x="0" y="1281"/>
                      </a:cubicBezTo>
                      <a:cubicBezTo>
                        <a:pt x="0" y="1343"/>
                        <a:pt x="0" y="1375"/>
                        <a:pt x="0" y="1437"/>
                      </a:cubicBezTo>
                      <a:cubicBezTo>
                        <a:pt x="31" y="1468"/>
                        <a:pt x="31" y="1531"/>
                        <a:pt x="31" y="1593"/>
                      </a:cubicBezTo>
                      <a:cubicBezTo>
                        <a:pt x="31" y="1625"/>
                        <a:pt x="31" y="1656"/>
                        <a:pt x="62" y="1687"/>
                      </a:cubicBezTo>
                      <a:cubicBezTo>
                        <a:pt x="62" y="1750"/>
                        <a:pt x="94" y="1781"/>
                        <a:pt x="156" y="1843"/>
                      </a:cubicBezTo>
                      <a:cubicBezTo>
                        <a:pt x="219" y="1875"/>
                        <a:pt x="281" y="1937"/>
                        <a:pt x="344" y="1937"/>
                      </a:cubicBezTo>
                      <a:cubicBezTo>
                        <a:pt x="406" y="1937"/>
                        <a:pt x="469" y="1937"/>
                        <a:pt x="500" y="1937"/>
                      </a:cubicBezTo>
                      <a:cubicBezTo>
                        <a:pt x="594" y="1937"/>
                        <a:pt x="656" y="1937"/>
                        <a:pt x="719" y="1968"/>
                      </a:cubicBezTo>
                      <a:cubicBezTo>
                        <a:pt x="781" y="1968"/>
                        <a:pt x="812" y="1968"/>
                        <a:pt x="875" y="1968"/>
                      </a:cubicBezTo>
                      <a:cubicBezTo>
                        <a:pt x="937" y="1968"/>
                        <a:pt x="1000" y="1968"/>
                        <a:pt x="1062" y="1968"/>
                      </a:cubicBezTo>
                      <a:cubicBezTo>
                        <a:pt x="1125" y="1968"/>
                        <a:pt x="1187" y="1968"/>
                        <a:pt x="1250" y="1968"/>
                      </a:cubicBezTo>
                      <a:cubicBezTo>
                        <a:pt x="1437" y="1968"/>
                        <a:pt x="1656" y="1968"/>
                        <a:pt x="1844" y="1968"/>
                      </a:cubicBezTo>
                      <a:cubicBezTo>
                        <a:pt x="1875" y="1968"/>
                        <a:pt x="1875" y="1968"/>
                        <a:pt x="1906" y="1968"/>
                      </a:cubicBezTo>
                      <a:cubicBezTo>
                        <a:pt x="2000" y="1968"/>
                        <a:pt x="2062" y="1968"/>
                        <a:pt x="2156" y="1968"/>
                      </a:cubicBezTo>
                      <a:cubicBezTo>
                        <a:pt x="2219" y="1937"/>
                        <a:pt x="2281" y="1937"/>
                        <a:pt x="2344" y="1937"/>
                      </a:cubicBezTo>
                      <a:cubicBezTo>
                        <a:pt x="2406" y="1937"/>
                        <a:pt x="2469" y="1937"/>
                        <a:pt x="2531" y="1937"/>
                      </a:cubicBezTo>
                      <a:cubicBezTo>
                        <a:pt x="2562" y="1937"/>
                        <a:pt x="2625" y="1937"/>
                        <a:pt x="2656" y="1937"/>
                      </a:cubicBezTo>
                      <a:cubicBezTo>
                        <a:pt x="2719" y="1906"/>
                        <a:pt x="2781" y="1875"/>
                        <a:pt x="2812" y="1812"/>
                      </a:cubicBezTo>
                      <a:cubicBezTo>
                        <a:pt x="2844" y="1781"/>
                        <a:pt x="2875" y="1718"/>
                        <a:pt x="2906" y="1687"/>
                      </a:cubicBezTo>
                      <a:cubicBezTo>
                        <a:pt x="2906" y="1625"/>
                        <a:pt x="2906" y="1593"/>
                        <a:pt x="2937" y="1531"/>
                      </a:cubicBezTo>
                      <a:cubicBezTo>
                        <a:pt x="2937" y="1468"/>
                        <a:pt x="2937" y="1406"/>
                        <a:pt x="2937" y="1312"/>
                      </a:cubicBezTo>
                      <a:cubicBezTo>
                        <a:pt x="2937" y="1218"/>
                        <a:pt x="2969" y="1125"/>
                        <a:pt x="2969" y="1031"/>
                      </a:cubicBezTo>
                      <a:cubicBezTo>
                        <a:pt x="2969" y="937"/>
                        <a:pt x="2969" y="875"/>
                        <a:pt x="2969" y="812"/>
                      </a:cubicBezTo>
                      <a:close/>
                      <a:moveTo>
                        <a:pt x="875" y="468"/>
                      </a:moveTo>
                      <a:lnTo>
                        <a:pt x="875" y="468"/>
                      </a:lnTo>
                      <a:cubicBezTo>
                        <a:pt x="875" y="500"/>
                        <a:pt x="875" y="500"/>
                        <a:pt x="844" y="500"/>
                      </a:cubicBezTo>
                      <a:cubicBezTo>
                        <a:pt x="781" y="500"/>
                        <a:pt x="719" y="500"/>
                        <a:pt x="656" y="500"/>
                      </a:cubicBezTo>
                      <a:lnTo>
                        <a:pt x="656" y="500"/>
                      </a:lnTo>
                      <a:cubicBezTo>
                        <a:pt x="656" y="875"/>
                        <a:pt x="656" y="1218"/>
                        <a:pt x="656" y="1593"/>
                      </a:cubicBezTo>
                      <a:lnTo>
                        <a:pt x="656" y="1593"/>
                      </a:lnTo>
                      <a:cubicBezTo>
                        <a:pt x="656" y="1593"/>
                        <a:pt x="656" y="1593"/>
                        <a:pt x="625" y="1593"/>
                      </a:cubicBezTo>
                      <a:cubicBezTo>
                        <a:pt x="594" y="1593"/>
                        <a:pt x="531" y="1593"/>
                        <a:pt x="469" y="1593"/>
                      </a:cubicBezTo>
                      <a:lnTo>
                        <a:pt x="469" y="1593"/>
                      </a:lnTo>
                      <a:cubicBezTo>
                        <a:pt x="469" y="1281"/>
                        <a:pt x="469" y="1000"/>
                        <a:pt x="469" y="687"/>
                      </a:cubicBezTo>
                      <a:cubicBezTo>
                        <a:pt x="469" y="625"/>
                        <a:pt x="469" y="562"/>
                        <a:pt x="469" y="500"/>
                      </a:cubicBezTo>
                      <a:lnTo>
                        <a:pt x="469" y="500"/>
                      </a:lnTo>
                      <a:cubicBezTo>
                        <a:pt x="469" y="500"/>
                        <a:pt x="469" y="500"/>
                        <a:pt x="437" y="500"/>
                      </a:cubicBezTo>
                      <a:cubicBezTo>
                        <a:pt x="375" y="500"/>
                        <a:pt x="344" y="500"/>
                        <a:pt x="281" y="500"/>
                      </a:cubicBezTo>
                      <a:cubicBezTo>
                        <a:pt x="250" y="500"/>
                        <a:pt x="250" y="500"/>
                        <a:pt x="250" y="468"/>
                      </a:cubicBezTo>
                      <a:cubicBezTo>
                        <a:pt x="250" y="437"/>
                        <a:pt x="250" y="375"/>
                        <a:pt x="250" y="312"/>
                      </a:cubicBezTo>
                      <a:cubicBezTo>
                        <a:pt x="250" y="312"/>
                        <a:pt x="250" y="312"/>
                        <a:pt x="281" y="312"/>
                      </a:cubicBezTo>
                      <a:cubicBezTo>
                        <a:pt x="469" y="312"/>
                        <a:pt x="656" y="312"/>
                        <a:pt x="844" y="312"/>
                      </a:cubicBezTo>
                      <a:cubicBezTo>
                        <a:pt x="875" y="312"/>
                        <a:pt x="875" y="312"/>
                        <a:pt x="875" y="312"/>
                      </a:cubicBezTo>
                      <a:cubicBezTo>
                        <a:pt x="875" y="375"/>
                        <a:pt x="875" y="437"/>
                        <a:pt x="875" y="468"/>
                      </a:cubicBezTo>
                      <a:close/>
                      <a:moveTo>
                        <a:pt x="1375" y="1593"/>
                      </a:moveTo>
                      <a:lnTo>
                        <a:pt x="1375" y="1593"/>
                      </a:lnTo>
                      <a:cubicBezTo>
                        <a:pt x="1312" y="1593"/>
                        <a:pt x="1281" y="1593"/>
                        <a:pt x="1219" y="1593"/>
                      </a:cubicBezTo>
                      <a:lnTo>
                        <a:pt x="1219" y="1593"/>
                      </a:lnTo>
                      <a:cubicBezTo>
                        <a:pt x="1219" y="1562"/>
                        <a:pt x="1219" y="1531"/>
                        <a:pt x="1219" y="1499"/>
                      </a:cubicBezTo>
                      <a:lnTo>
                        <a:pt x="1219" y="1499"/>
                      </a:lnTo>
                      <a:cubicBezTo>
                        <a:pt x="1187" y="1499"/>
                        <a:pt x="1187" y="1531"/>
                        <a:pt x="1156" y="1562"/>
                      </a:cubicBezTo>
                      <a:cubicBezTo>
                        <a:pt x="1125" y="1562"/>
                        <a:pt x="1094" y="1593"/>
                        <a:pt x="1031" y="1593"/>
                      </a:cubicBezTo>
                      <a:cubicBezTo>
                        <a:pt x="1000" y="1625"/>
                        <a:pt x="937" y="1593"/>
                        <a:pt x="906" y="1562"/>
                      </a:cubicBezTo>
                      <a:cubicBezTo>
                        <a:pt x="906" y="1531"/>
                        <a:pt x="906" y="1499"/>
                        <a:pt x="906" y="1468"/>
                      </a:cubicBezTo>
                      <a:cubicBezTo>
                        <a:pt x="906" y="1437"/>
                        <a:pt x="906" y="1406"/>
                        <a:pt x="906" y="1375"/>
                      </a:cubicBezTo>
                      <a:cubicBezTo>
                        <a:pt x="875" y="1125"/>
                        <a:pt x="875" y="906"/>
                        <a:pt x="875" y="656"/>
                      </a:cubicBezTo>
                      <a:cubicBezTo>
                        <a:pt x="875" y="625"/>
                        <a:pt x="875" y="625"/>
                        <a:pt x="906" y="625"/>
                      </a:cubicBezTo>
                      <a:cubicBezTo>
                        <a:pt x="969" y="625"/>
                        <a:pt x="1000" y="625"/>
                        <a:pt x="1031" y="625"/>
                      </a:cubicBezTo>
                      <a:cubicBezTo>
                        <a:pt x="1062" y="625"/>
                        <a:pt x="1062" y="656"/>
                        <a:pt x="1062" y="656"/>
                      </a:cubicBezTo>
                      <a:cubicBezTo>
                        <a:pt x="1062" y="906"/>
                        <a:pt x="1062" y="1125"/>
                        <a:pt x="1062" y="1375"/>
                      </a:cubicBezTo>
                      <a:lnTo>
                        <a:pt x="1062" y="1406"/>
                      </a:lnTo>
                      <a:cubicBezTo>
                        <a:pt x="1062" y="1437"/>
                        <a:pt x="1094" y="1468"/>
                        <a:pt x="1125" y="1437"/>
                      </a:cubicBezTo>
                      <a:cubicBezTo>
                        <a:pt x="1156" y="1437"/>
                        <a:pt x="1187" y="1406"/>
                        <a:pt x="1219" y="1375"/>
                      </a:cubicBezTo>
                      <a:cubicBezTo>
                        <a:pt x="1219" y="1375"/>
                        <a:pt x="1219" y="1375"/>
                        <a:pt x="1219" y="1343"/>
                      </a:cubicBezTo>
                      <a:cubicBezTo>
                        <a:pt x="1219" y="1125"/>
                        <a:pt x="1219" y="906"/>
                        <a:pt x="1219" y="656"/>
                      </a:cubicBezTo>
                      <a:lnTo>
                        <a:pt x="1219" y="656"/>
                      </a:lnTo>
                      <a:lnTo>
                        <a:pt x="1219" y="625"/>
                      </a:lnTo>
                      <a:cubicBezTo>
                        <a:pt x="1281" y="625"/>
                        <a:pt x="1344" y="625"/>
                        <a:pt x="1375" y="625"/>
                      </a:cubicBezTo>
                      <a:lnTo>
                        <a:pt x="1375" y="656"/>
                      </a:lnTo>
                      <a:cubicBezTo>
                        <a:pt x="1375" y="656"/>
                        <a:pt x="1375" y="656"/>
                        <a:pt x="1375" y="687"/>
                      </a:cubicBezTo>
                      <a:cubicBezTo>
                        <a:pt x="1375" y="968"/>
                        <a:pt x="1375" y="1281"/>
                        <a:pt x="1375" y="1593"/>
                      </a:cubicBezTo>
                      <a:close/>
                      <a:moveTo>
                        <a:pt x="2062" y="1375"/>
                      </a:moveTo>
                      <a:lnTo>
                        <a:pt x="2062" y="1375"/>
                      </a:lnTo>
                      <a:cubicBezTo>
                        <a:pt x="2062" y="1406"/>
                        <a:pt x="2031" y="1468"/>
                        <a:pt x="2031" y="1499"/>
                      </a:cubicBezTo>
                      <a:cubicBezTo>
                        <a:pt x="2000" y="1593"/>
                        <a:pt x="1937" y="1625"/>
                        <a:pt x="1875" y="1593"/>
                      </a:cubicBezTo>
                      <a:cubicBezTo>
                        <a:pt x="1812" y="1593"/>
                        <a:pt x="1750" y="1562"/>
                        <a:pt x="1719" y="1499"/>
                      </a:cubicBezTo>
                      <a:lnTo>
                        <a:pt x="1719" y="1499"/>
                      </a:lnTo>
                      <a:cubicBezTo>
                        <a:pt x="1719" y="1531"/>
                        <a:pt x="1719" y="1562"/>
                        <a:pt x="1719" y="1562"/>
                      </a:cubicBezTo>
                      <a:cubicBezTo>
                        <a:pt x="1719" y="1593"/>
                        <a:pt x="1719" y="1593"/>
                        <a:pt x="1687" y="1593"/>
                      </a:cubicBezTo>
                      <a:cubicBezTo>
                        <a:pt x="1656" y="1593"/>
                        <a:pt x="1594" y="1593"/>
                        <a:pt x="1562" y="1593"/>
                      </a:cubicBezTo>
                      <a:cubicBezTo>
                        <a:pt x="1531" y="1593"/>
                        <a:pt x="1531" y="1593"/>
                        <a:pt x="1531" y="1593"/>
                      </a:cubicBezTo>
                      <a:cubicBezTo>
                        <a:pt x="1531" y="1406"/>
                        <a:pt x="1531" y="1250"/>
                        <a:pt x="1531" y="1062"/>
                      </a:cubicBezTo>
                      <a:cubicBezTo>
                        <a:pt x="1531" y="812"/>
                        <a:pt x="1531" y="562"/>
                        <a:pt x="1531" y="312"/>
                      </a:cubicBezTo>
                      <a:cubicBezTo>
                        <a:pt x="1531" y="312"/>
                        <a:pt x="1531" y="312"/>
                        <a:pt x="1562" y="312"/>
                      </a:cubicBezTo>
                      <a:cubicBezTo>
                        <a:pt x="1594" y="312"/>
                        <a:pt x="1656" y="312"/>
                        <a:pt x="1687" y="312"/>
                      </a:cubicBezTo>
                      <a:cubicBezTo>
                        <a:pt x="1719" y="312"/>
                        <a:pt x="1719" y="312"/>
                        <a:pt x="1719" y="312"/>
                      </a:cubicBezTo>
                      <a:cubicBezTo>
                        <a:pt x="1719" y="468"/>
                        <a:pt x="1719" y="593"/>
                        <a:pt x="1719" y="718"/>
                      </a:cubicBezTo>
                      <a:lnTo>
                        <a:pt x="1719" y="718"/>
                      </a:lnTo>
                      <a:cubicBezTo>
                        <a:pt x="1719" y="718"/>
                        <a:pt x="1750" y="718"/>
                        <a:pt x="1750" y="687"/>
                      </a:cubicBezTo>
                      <a:cubicBezTo>
                        <a:pt x="1781" y="656"/>
                        <a:pt x="1812" y="656"/>
                        <a:pt x="1844" y="625"/>
                      </a:cubicBezTo>
                      <a:cubicBezTo>
                        <a:pt x="1906" y="625"/>
                        <a:pt x="1937" y="625"/>
                        <a:pt x="2000" y="656"/>
                      </a:cubicBezTo>
                      <a:cubicBezTo>
                        <a:pt x="2031" y="687"/>
                        <a:pt x="2031" y="718"/>
                        <a:pt x="2031" y="750"/>
                      </a:cubicBezTo>
                      <a:cubicBezTo>
                        <a:pt x="2062" y="812"/>
                        <a:pt x="2062" y="875"/>
                        <a:pt x="2062" y="937"/>
                      </a:cubicBezTo>
                      <a:cubicBezTo>
                        <a:pt x="2062" y="1093"/>
                        <a:pt x="2062" y="1218"/>
                        <a:pt x="2062" y="1375"/>
                      </a:cubicBezTo>
                      <a:close/>
                      <a:moveTo>
                        <a:pt x="2344" y="1312"/>
                      </a:moveTo>
                      <a:lnTo>
                        <a:pt x="2344" y="1312"/>
                      </a:lnTo>
                      <a:cubicBezTo>
                        <a:pt x="2344" y="1343"/>
                        <a:pt x="2375" y="1375"/>
                        <a:pt x="2375" y="1406"/>
                      </a:cubicBezTo>
                      <a:cubicBezTo>
                        <a:pt x="2375" y="1437"/>
                        <a:pt x="2406" y="1468"/>
                        <a:pt x="2469" y="1468"/>
                      </a:cubicBezTo>
                      <a:cubicBezTo>
                        <a:pt x="2500" y="1437"/>
                        <a:pt x="2531" y="1437"/>
                        <a:pt x="2531" y="1406"/>
                      </a:cubicBezTo>
                      <a:cubicBezTo>
                        <a:pt x="2531" y="1375"/>
                        <a:pt x="2531" y="1343"/>
                        <a:pt x="2531" y="1312"/>
                      </a:cubicBezTo>
                      <a:cubicBezTo>
                        <a:pt x="2531" y="1281"/>
                        <a:pt x="2531" y="1281"/>
                        <a:pt x="2531" y="1281"/>
                      </a:cubicBezTo>
                      <a:lnTo>
                        <a:pt x="2531" y="1281"/>
                      </a:lnTo>
                      <a:cubicBezTo>
                        <a:pt x="2594" y="1281"/>
                        <a:pt x="2656" y="1281"/>
                        <a:pt x="2687" y="1281"/>
                      </a:cubicBezTo>
                      <a:lnTo>
                        <a:pt x="2719" y="1281"/>
                      </a:lnTo>
                      <a:cubicBezTo>
                        <a:pt x="2687" y="1312"/>
                        <a:pt x="2719" y="1375"/>
                        <a:pt x="2687" y="1437"/>
                      </a:cubicBezTo>
                      <a:cubicBezTo>
                        <a:pt x="2687" y="1499"/>
                        <a:pt x="2625" y="1562"/>
                        <a:pt x="2562" y="1593"/>
                      </a:cubicBezTo>
                      <a:cubicBezTo>
                        <a:pt x="2500" y="1625"/>
                        <a:pt x="2437" y="1625"/>
                        <a:pt x="2406" y="1593"/>
                      </a:cubicBezTo>
                      <a:cubicBezTo>
                        <a:pt x="2312" y="1593"/>
                        <a:pt x="2281" y="1562"/>
                        <a:pt x="2219" y="1499"/>
                      </a:cubicBezTo>
                      <a:cubicBezTo>
                        <a:pt x="2219" y="1468"/>
                        <a:pt x="2187" y="1406"/>
                        <a:pt x="2187" y="1343"/>
                      </a:cubicBezTo>
                      <a:cubicBezTo>
                        <a:pt x="2187" y="1281"/>
                        <a:pt x="2187" y="1187"/>
                        <a:pt x="2187" y="1125"/>
                      </a:cubicBezTo>
                      <a:lnTo>
                        <a:pt x="2187" y="1125"/>
                      </a:lnTo>
                      <a:cubicBezTo>
                        <a:pt x="2187" y="1062"/>
                        <a:pt x="2187" y="1000"/>
                        <a:pt x="2187" y="937"/>
                      </a:cubicBezTo>
                      <a:cubicBezTo>
                        <a:pt x="2187" y="875"/>
                        <a:pt x="2187" y="843"/>
                        <a:pt x="2219" y="781"/>
                      </a:cubicBezTo>
                      <a:cubicBezTo>
                        <a:pt x="2219" y="718"/>
                        <a:pt x="2281" y="656"/>
                        <a:pt x="2344" y="656"/>
                      </a:cubicBezTo>
                      <a:cubicBezTo>
                        <a:pt x="2437" y="625"/>
                        <a:pt x="2500" y="625"/>
                        <a:pt x="2562" y="656"/>
                      </a:cubicBezTo>
                      <a:cubicBezTo>
                        <a:pt x="2625" y="687"/>
                        <a:pt x="2687" y="750"/>
                        <a:pt x="2687" y="812"/>
                      </a:cubicBezTo>
                      <a:cubicBezTo>
                        <a:pt x="2687" y="875"/>
                        <a:pt x="2719" y="906"/>
                        <a:pt x="2719" y="968"/>
                      </a:cubicBezTo>
                      <a:cubicBezTo>
                        <a:pt x="2719" y="1000"/>
                        <a:pt x="2719" y="1062"/>
                        <a:pt x="2719" y="1125"/>
                      </a:cubicBezTo>
                      <a:cubicBezTo>
                        <a:pt x="2719" y="1156"/>
                        <a:pt x="2687" y="1156"/>
                        <a:pt x="2687" y="1156"/>
                      </a:cubicBezTo>
                      <a:cubicBezTo>
                        <a:pt x="2594" y="1156"/>
                        <a:pt x="2469" y="1156"/>
                        <a:pt x="2375" y="1156"/>
                      </a:cubicBezTo>
                      <a:cubicBezTo>
                        <a:pt x="2344" y="1156"/>
                        <a:pt x="2344" y="1156"/>
                        <a:pt x="2344" y="1156"/>
                      </a:cubicBezTo>
                      <a:cubicBezTo>
                        <a:pt x="2344" y="1218"/>
                        <a:pt x="2344" y="1281"/>
                        <a:pt x="2344" y="131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grpSp>
        </p:grpSp>
      </p:grpSp>
      <p:grpSp>
        <p:nvGrpSpPr>
          <p:cNvPr id="109" name="Group 108"/>
          <p:cNvGrpSpPr/>
          <p:nvPr/>
        </p:nvGrpSpPr>
        <p:grpSpPr>
          <a:xfrm>
            <a:off x="18666709" y="7465507"/>
            <a:ext cx="2298550" cy="2454116"/>
            <a:chOff x="9333962" y="3732773"/>
            <a:chExt cx="1149350" cy="1227138"/>
          </a:xfrm>
        </p:grpSpPr>
        <p:grpSp>
          <p:nvGrpSpPr>
            <p:cNvPr id="44" name="Group 40">
              <a:extLst>
                <a:ext uri="{FF2B5EF4-FFF2-40B4-BE49-F238E27FC236}">
                  <a16:creationId xmlns:a16="http://schemas.microsoft.com/office/drawing/2014/main" id="{A1AC6BE1-42ED-4F42-852A-033ACC288571}"/>
                </a:ext>
              </a:extLst>
            </p:cNvPr>
            <p:cNvGrpSpPr>
              <a:grpSpLocks/>
            </p:cNvGrpSpPr>
            <p:nvPr/>
          </p:nvGrpSpPr>
          <p:grpSpPr bwMode="auto">
            <a:xfrm>
              <a:off x="9333962" y="3732773"/>
              <a:ext cx="1149350" cy="1227138"/>
              <a:chOff x="-1" y="0"/>
              <a:chExt cx="1150330" cy="1228279"/>
            </a:xfrm>
            <a:solidFill>
              <a:srgbClr val="588080"/>
            </a:solidFill>
          </p:grpSpPr>
          <p:sp>
            <p:nvSpPr>
              <p:cNvPr id="45" name="AutoShape 41">
                <a:extLst>
                  <a:ext uri="{FF2B5EF4-FFF2-40B4-BE49-F238E27FC236}">
                    <a16:creationId xmlns:a16="http://schemas.microsoft.com/office/drawing/2014/main" id="{2844F653-97B2-42EF-BEF7-15E1E09B64A2}"/>
                  </a:ext>
                </a:extLst>
              </p:cNvPr>
              <p:cNvSpPr>
                <a:spLocks/>
              </p:cNvSpPr>
              <p:nvPr/>
            </p:nvSpPr>
            <p:spPr bwMode="auto">
              <a:xfrm rot="18733813">
                <a:off x="162234" y="30943"/>
                <a:ext cx="345348"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3F403E"/>
                  </a:solidFill>
                  <a:latin typeface="Gill Sans MT" panose="020B0502020104020203" pitchFamily="34" charset="0"/>
                </a:endParaRPr>
              </a:p>
            </p:txBody>
          </p:sp>
          <p:sp>
            <p:nvSpPr>
              <p:cNvPr id="46" name="AutoShape 42">
                <a:extLst>
                  <a:ext uri="{FF2B5EF4-FFF2-40B4-BE49-F238E27FC236}">
                    <a16:creationId xmlns:a16="http://schemas.microsoft.com/office/drawing/2014/main" id="{21822966-4796-4764-9CF3-6046B14D00E3}"/>
                  </a:ext>
                </a:extLst>
              </p:cNvPr>
              <p:cNvSpPr>
                <a:spLocks/>
              </p:cNvSpPr>
              <p:nvPr/>
            </p:nvSpPr>
            <p:spPr bwMode="auto">
              <a:xfrm>
                <a:off x="10345" y="88294"/>
                <a:ext cx="1139984" cy="113998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a:solidFill>
                    <a:srgbClr val="757774"/>
                  </a:solidFill>
                  <a:latin typeface="Gill Sans MT" panose="020B0502020104020203" pitchFamily="34" charset="0"/>
                  <a:cs typeface="Arial" panose="020B0604020202020204" pitchFamily="34" charset="0"/>
                </a:endParaRPr>
              </a:p>
            </p:txBody>
          </p:sp>
        </p:grpSp>
        <p:sp>
          <p:nvSpPr>
            <p:cNvPr id="69" name="AutoShape 68">
              <a:extLst>
                <a:ext uri="{FF2B5EF4-FFF2-40B4-BE49-F238E27FC236}">
                  <a16:creationId xmlns:a16="http://schemas.microsoft.com/office/drawing/2014/main" id="{2C8069CE-F1C0-4E63-8738-01E240CAFD82}"/>
                </a:ext>
              </a:extLst>
            </p:cNvPr>
            <p:cNvSpPr>
              <a:spLocks/>
            </p:cNvSpPr>
            <p:nvPr/>
          </p:nvSpPr>
          <p:spPr bwMode="auto">
            <a:xfrm>
              <a:off x="9466405" y="4453384"/>
              <a:ext cx="923925"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dirty="0">
                  <a:solidFill>
                    <a:srgbClr val="FFFFFF"/>
                  </a:solidFill>
                  <a:latin typeface="Gill Sans MT" panose="020B0502020104020203" pitchFamily="34" charset="-18"/>
                  <a:sym typeface="Avenir Next Regular"/>
                </a:rPr>
                <a:t>THE INTELLIGENCE </a:t>
              </a:r>
              <a:br>
                <a:rPr lang="en-US" altLang="en-US" sz="1600" dirty="0">
                  <a:solidFill>
                    <a:srgbClr val="FFFFFF"/>
                  </a:solidFill>
                  <a:latin typeface="Gill Sans MT" panose="020B0502020104020203" pitchFamily="34" charset="-18"/>
                  <a:sym typeface="Avenir Next Regular"/>
                </a:rPr>
              </a:br>
              <a:r>
                <a:rPr lang="en-US" altLang="en-US" sz="1600" dirty="0">
                  <a:solidFill>
                    <a:srgbClr val="FFFFFF"/>
                  </a:solidFill>
                  <a:latin typeface="Gill Sans MT" panose="020B0502020104020203" pitchFamily="34" charset="-18"/>
                  <a:sym typeface="Avenir Next Regular"/>
                </a:rPr>
                <a:t>OF </a:t>
              </a:r>
              <a:r>
                <a:rPr lang="en-US" altLang="en-US" sz="1600" b="1" dirty="0">
                  <a:solidFill>
                    <a:srgbClr val="FFFFFF"/>
                  </a:solidFill>
                  <a:latin typeface="Gill Sans MT" panose="020B0502020104020203" pitchFamily="34" charset="-18"/>
                  <a:sym typeface="Avenir Next Regular"/>
                </a:rPr>
                <a:t>AMAZON</a:t>
              </a:r>
              <a:endParaRPr lang="en-US" altLang="en-US" sz="3600" dirty="0">
                <a:solidFill>
                  <a:srgbClr val="3F403E"/>
                </a:solidFill>
                <a:latin typeface="Gill Sans MT" panose="020B0502020104020203" pitchFamily="34" charset="-18"/>
              </a:endParaRPr>
            </a:p>
          </p:txBody>
        </p:sp>
        <p:grpSp>
          <p:nvGrpSpPr>
            <p:cNvPr id="84" name="Group 95">
              <a:extLst>
                <a:ext uri="{FF2B5EF4-FFF2-40B4-BE49-F238E27FC236}">
                  <a16:creationId xmlns:a16="http://schemas.microsoft.com/office/drawing/2014/main" id="{50D08783-67E0-41B1-ADC3-6A1B835CBAE7}"/>
                </a:ext>
              </a:extLst>
            </p:cNvPr>
            <p:cNvGrpSpPr>
              <a:grpSpLocks/>
            </p:cNvGrpSpPr>
            <p:nvPr/>
          </p:nvGrpSpPr>
          <p:grpSpPr bwMode="auto">
            <a:xfrm>
              <a:off x="9690240" y="3964434"/>
              <a:ext cx="431800" cy="428625"/>
              <a:chOff x="4608513" y="1547813"/>
              <a:chExt cx="1223962" cy="1211262"/>
            </a:xfrm>
          </p:grpSpPr>
          <p:sp>
            <p:nvSpPr>
              <p:cNvPr id="85" name="Freeform 2">
                <a:extLst>
                  <a:ext uri="{FF2B5EF4-FFF2-40B4-BE49-F238E27FC236}">
                    <a16:creationId xmlns:a16="http://schemas.microsoft.com/office/drawing/2014/main" id="{E412CD48-7BCD-4FFA-A26E-5A16B74A425C}"/>
                  </a:ext>
                </a:extLst>
              </p:cNvPr>
              <p:cNvSpPr>
                <a:spLocks noChangeArrowheads="1"/>
              </p:cNvSpPr>
              <p:nvPr/>
            </p:nvSpPr>
            <p:spPr bwMode="auto">
              <a:xfrm>
                <a:off x="4823774" y="1547813"/>
                <a:ext cx="756074" cy="882211"/>
              </a:xfrm>
              <a:custGeom>
                <a:avLst/>
                <a:gdLst>
                  <a:gd name="T0" fmla="*/ 2147483646 w 1875"/>
                  <a:gd name="T1" fmla="*/ 2147483646 h 2189"/>
                  <a:gd name="T2" fmla="*/ 2147483646 w 1875"/>
                  <a:gd name="T3" fmla="*/ 2147483646 h 2189"/>
                  <a:gd name="T4" fmla="*/ 2147483646 w 1875"/>
                  <a:gd name="T5" fmla="*/ 2147483646 h 2189"/>
                  <a:gd name="T6" fmla="*/ 2147483646 w 1875"/>
                  <a:gd name="T7" fmla="*/ 2147483646 h 2189"/>
                  <a:gd name="T8" fmla="*/ 2147483646 w 1875"/>
                  <a:gd name="T9" fmla="*/ 2147483646 h 2189"/>
                  <a:gd name="T10" fmla="*/ 2147483646 w 1875"/>
                  <a:gd name="T11" fmla="*/ 2147483646 h 2189"/>
                  <a:gd name="T12" fmla="*/ 2147483646 w 1875"/>
                  <a:gd name="T13" fmla="*/ 2147483646 h 2189"/>
                  <a:gd name="T14" fmla="*/ 2147483646 w 1875"/>
                  <a:gd name="T15" fmla="*/ 2147483646 h 2189"/>
                  <a:gd name="T16" fmla="*/ 2147483646 w 1875"/>
                  <a:gd name="T17" fmla="*/ 2147483646 h 2189"/>
                  <a:gd name="T18" fmla="*/ 2147483646 w 1875"/>
                  <a:gd name="T19" fmla="*/ 2147483646 h 2189"/>
                  <a:gd name="T20" fmla="*/ 2147483646 w 1875"/>
                  <a:gd name="T21" fmla="*/ 2147483646 h 2189"/>
                  <a:gd name="T22" fmla="*/ 2147483646 w 1875"/>
                  <a:gd name="T23" fmla="*/ 2147483646 h 2189"/>
                  <a:gd name="T24" fmla="*/ 2147483646 w 1875"/>
                  <a:gd name="T25" fmla="*/ 2147483646 h 2189"/>
                  <a:gd name="T26" fmla="*/ 2147483646 w 1875"/>
                  <a:gd name="T27" fmla="*/ 2147483646 h 2189"/>
                  <a:gd name="T28" fmla="*/ 2147483646 w 1875"/>
                  <a:gd name="T29" fmla="*/ 2147483646 h 2189"/>
                  <a:gd name="T30" fmla="*/ 2147483646 w 1875"/>
                  <a:gd name="T31" fmla="*/ 2147483646 h 2189"/>
                  <a:gd name="T32" fmla="*/ 2147483646 w 1875"/>
                  <a:gd name="T33" fmla="*/ 2147483646 h 2189"/>
                  <a:gd name="T34" fmla="*/ 2147483646 w 1875"/>
                  <a:gd name="T35" fmla="*/ 2147483646 h 2189"/>
                  <a:gd name="T36" fmla="*/ 2147483646 w 1875"/>
                  <a:gd name="T37" fmla="*/ 2147483646 h 2189"/>
                  <a:gd name="T38" fmla="*/ 2147483646 w 1875"/>
                  <a:gd name="T39" fmla="*/ 2147483646 h 2189"/>
                  <a:gd name="T40" fmla="*/ 2147483646 w 1875"/>
                  <a:gd name="T41" fmla="*/ 2147483646 h 2189"/>
                  <a:gd name="T42" fmla="*/ 2147483646 w 1875"/>
                  <a:gd name="T43" fmla="*/ 2147483646 h 2189"/>
                  <a:gd name="T44" fmla="*/ 2147483646 w 1875"/>
                  <a:gd name="T45" fmla="*/ 2147483646 h 2189"/>
                  <a:gd name="T46" fmla="*/ 2147483646 w 1875"/>
                  <a:gd name="T47" fmla="*/ 2147483646 h 2189"/>
                  <a:gd name="T48" fmla="*/ 2147483646 w 1875"/>
                  <a:gd name="T49" fmla="*/ 2147483646 h 2189"/>
                  <a:gd name="T50" fmla="*/ 2147483646 w 1875"/>
                  <a:gd name="T51" fmla="*/ 2147483646 h 2189"/>
                  <a:gd name="T52" fmla="*/ 2147483646 w 1875"/>
                  <a:gd name="T53" fmla="*/ 2147483646 h 2189"/>
                  <a:gd name="T54" fmla="*/ 2147483646 w 1875"/>
                  <a:gd name="T55" fmla="*/ 2147483646 h 2189"/>
                  <a:gd name="T56" fmla="*/ 2147483646 w 1875"/>
                  <a:gd name="T57" fmla="*/ 2147483646 h 2189"/>
                  <a:gd name="T58" fmla="*/ 2147483646 w 1875"/>
                  <a:gd name="T59" fmla="*/ 2147483646 h 2189"/>
                  <a:gd name="T60" fmla="*/ 2147483646 w 1875"/>
                  <a:gd name="T61" fmla="*/ 2147483646 h 2189"/>
                  <a:gd name="T62" fmla="*/ 2147483646 w 1875"/>
                  <a:gd name="T63" fmla="*/ 2147483646 h 2189"/>
                  <a:gd name="T64" fmla="*/ 2147483646 w 1875"/>
                  <a:gd name="T65" fmla="*/ 2147483646 h 2189"/>
                  <a:gd name="T66" fmla="*/ 2147483646 w 1875"/>
                  <a:gd name="T67" fmla="*/ 2147483646 h 2189"/>
                  <a:gd name="T68" fmla="*/ 2147483646 w 1875"/>
                  <a:gd name="T69" fmla="*/ 2147483646 h 2189"/>
                  <a:gd name="T70" fmla="*/ 2147483646 w 1875"/>
                  <a:gd name="T71" fmla="*/ 2147483646 h 2189"/>
                  <a:gd name="T72" fmla="*/ 2147483646 w 1875"/>
                  <a:gd name="T73" fmla="*/ 2147483646 h 2189"/>
                  <a:gd name="T74" fmla="*/ 2147483646 w 1875"/>
                  <a:gd name="T75" fmla="*/ 2147483646 h 2189"/>
                  <a:gd name="T76" fmla="*/ 2147483646 w 1875"/>
                  <a:gd name="T77" fmla="*/ 2147483646 h 2189"/>
                  <a:gd name="T78" fmla="*/ 2147483646 w 1875"/>
                  <a:gd name="T79" fmla="*/ 2147483646 h 21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5" h="2189">
                    <a:moveTo>
                      <a:pt x="344" y="2157"/>
                    </a:moveTo>
                    <a:lnTo>
                      <a:pt x="344" y="2157"/>
                    </a:lnTo>
                    <a:cubicBezTo>
                      <a:pt x="437" y="2188"/>
                      <a:pt x="531" y="2188"/>
                      <a:pt x="625" y="2188"/>
                    </a:cubicBezTo>
                    <a:cubicBezTo>
                      <a:pt x="812" y="2188"/>
                      <a:pt x="1000" y="2126"/>
                      <a:pt x="1125" y="2001"/>
                    </a:cubicBezTo>
                    <a:cubicBezTo>
                      <a:pt x="1155" y="1969"/>
                      <a:pt x="1186" y="1938"/>
                      <a:pt x="1218" y="1907"/>
                    </a:cubicBezTo>
                    <a:cubicBezTo>
                      <a:pt x="1249" y="1938"/>
                      <a:pt x="1249" y="1938"/>
                      <a:pt x="1280" y="1969"/>
                    </a:cubicBezTo>
                    <a:cubicBezTo>
                      <a:pt x="1311" y="2032"/>
                      <a:pt x="1374" y="2094"/>
                      <a:pt x="1436" y="2157"/>
                    </a:cubicBezTo>
                    <a:cubicBezTo>
                      <a:pt x="1468" y="2188"/>
                      <a:pt x="1499" y="2188"/>
                      <a:pt x="1561" y="2157"/>
                    </a:cubicBezTo>
                    <a:cubicBezTo>
                      <a:pt x="1655" y="2063"/>
                      <a:pt x="1749" y="2001"/>
                      <a:pt x="1843" y="1907"/>
                    </a:cubicBezTo>
                    <a:cubicBezTo>
                      <a:pt x="1874" y="1876"/>
                      <a:pt x="1874" y="1876"/>
                      <a:pt x="1843" y="1844"/>
                    </a:cubicBezTo>
                    <a:cubicBezTo>
                      <a:pt x="1843" y="1813"/>
                      <a:pt x="1843" y="1813"/>
                      <a:pt x="1811" y="1782"/>
                    </a:cubicBezTo>
                    <a:cubicBezTo>
                      <a:pt x="1718" y="1688"/>
                      <a:pt x="1686" y="1563"/>
                      <a:pt x="1686" y="1438"/>
                    </a:cubicBezTo>
                    <a:cubicBezTo>
                      <a:pt x="1686" y="1219"/>
                      <a:pt x="1686" y="1032"/>
                      <a:pt x="1686" y="813"/>
                    </a:cubicBezTo>
                    <a:cubicBezTo>
                      <a:pt x="1686" y="719"/>
                      <a:pt x="1686" y="626"/>
                      <a:pt x="1686" y="563"/>
                    </a:cubicBezTo>
                    <a:cubicBezTo>
                      <a:pt x="1686" y="407"/>
                      <a:pt x="1593" y="282"/>
                      <a:pt x="1499" y="188"/>
                    </a:cubicBezTo>
                    <a:cubicBezTo>
                      <a:pt x="1374" y="126"/>
                      <a:pt x="1249" y="63"/>
                      <a:pt x="1125" y="63"/>
                    </a:cubicBezTo>
                    <a:cubicBezTo>
                      <a:pt x="1094" y="32"/>
                      <a:pt x="750" y="0"/>
                      <a:pt x="531" y="94"/>
                    </a:cubicBezTo>
                    <a:cubicBezTo>
                      <a:pt x="281" y="188"/>
                      <a:pt x="125" y="344"/>
                      <a:pt x="94" y="594"/>
                    </a:cubicBezTo>
                    <a:cubicBezTo>
                      <a:pt x="62" y="657"/>
                      <a:pt x="94" y="688"/>
                      <a:pt x="156" y="688"/>
                    </a:cubicBezTo>
                    <a:cubicBezTo>
                      <a:pt x="250" y="688"/>
                      <a:pt x="375" y="719"/>
                      <a:pt x="469" y="719"/>
                    </a:cubicBezTo>
                    <a:cubicBezTo>
                      <a:pt x="531" y="719"/>
                      <a:pt x="562" y="719"/>
                      <a:pt x="562" y="657"/>
                    </a:cubicBezTo>
                    <a:cubicBezTo>
                      <a:pt x="594" y="626"/>
                      <a:pt x="625" y="563"/>
                      <a:pt x="625" y="532"/>
                    </a:cubicBezTo>
                    <a:cubicBezTo>
                      <a:pt x="719" y="438"/>
                      <a:pt x="844" y="407"/>
                      <a:pt x="937" y="438"/>
                    </a:cubicBezTo>
                    <a:cubicBezTo>
                      <a:pt x="1062" y="469"/>
                      <a:pt x="1125" y="532"/>
                      <a:pt x="1155" y="626"/>
                    </a:cubicBezTo>
                    <a:cubicBezTo>
                      <a:pt x="1155" y="719"/>
                      <a:pt x="1155" y="782"/>
                      <a:pt x="1155" y="844"/>
                    </a:cubicBezTo>
                    <a:cubicBezTo>
                      <a:pt x="1155" y="876"/>
                      <a:pt x="1155" y="876"/>
                      <a:pt x="1125" y="876"/>
                    </a:cubicBezTo>
                    <a:cubicBezTo>
                      <a:pt x="1031" y="876"/>
                      <a:pt x="906" y="876"/>
                      <a:pt x="781" y="907"/>
                    </a:cubicBezTo>
                    <a:cubicBezTo>
                      <a:pt x="656" y="907"/>
                      <a:pt x="500" y="938"/>
                      <a:pt x="375" y="1001"/>
                    </a:cubicBezTo>
                    <a:cubicBezTo>
                      <a:pt x="219" y="1094"/>
                      <a:pt x="94" y="1219"/>
                      <a:pt x="62" y="1376"/>
                    </a:cubicBezTo>
                    <a:cubicBezTo>
                      <a:pt x="0" y="1532"/>
                      <a:pt x="0" y="1657"/>
                      <a:pt x="31" y="1813"/>
                    </a:cubicBezTo>
                    <a:cubicBezTo>
                      <a:pt x="94" y="1969"/>
                      <a:pt x="187" y="2094"/>
                      <a:pt x="344" y="2157"/>
                    </a:cubicBezTo>
                    <a:close/>
                    <a:moveTo>
                      <a:pt x="906" y="1188"/>
                    </a:moveTo>
                    <a:lnTo>
                      <a:pt x="906" y="1188"/>
                    </a:lnTo>
                    <a:cubicBezTo>
                      <a:pt x="969" y="1157"/>
                      <a:pt x="1062" y="1157"/>
                      <a:pt x="1125" y="1157"/>
                    </a:cubicBezTo>
                    <a:cubicBezTo>
                      <a:pt x="1155" y="1157"/>
                      <a:pt x="1155" y="1157"/>
                      <a:pt x="1155" y="1188"/>
                    </a:cubicBezTo>
                    <a:cubicBezTo>
                      <a:pt x="1155" y="1219"/>
                      <a:pt x="1155" y="1251"/>
                      <a:pt x="1155" y="1282"/>
                    </a:cubicBezTo>
                    <a:cubicBezTo>
                      <a:pt x="1155" y="1376"/>
                      <a:pt x="1155" y="1469"/>
                      <a:pt x="1125" y="1594"/>
                    </a:cubicBezTo>
                    <a:cubicBezTo>
                      <a:pt x="1062" y="1688"/>
                      <a:pt x="1000" y="1782"/>
                      <a:pt x="906" y="1813"/>
                    </a:cubicBezTo>
                    <a:cubicBezTo>
                      <a:pt x="750" y="1844"/>
                      <a:pt x="625" y="1782"/>
                      <a:pt x="594" y="1626"/>
                    </a:cubicBezTo>
                    <a:cubicBezTo>
                      <a:pt x="531" y="1376"/>
                      <a:pt x="687" y="1219"/>
                      <a:pt x="906" y="1188"/>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r-HR" sz="7200">
                  <a:solidFill>
                    <a:prstClr val="black"/>
                  </a:solidFill>
                  <a:latin typeface="Calibri" panose="020F0502020204030204"/>
                </a:endParaRPr>
              </a:p>
            </p:txBody>
          </p:sp>
          <p:sp>
            <p:nvSpPr>
              <p:cNvPr id="86" name="Freeform 1">
                <a:extLst>
                  <a:ext uri="{FF2B5EF4-FFF2-40B4-BE49-F238E27FC236}">
                    <a16:creationId xmlns:a16="http://schemas.microsoft.com/office/drawing/2014/main" id="{6C0BC811-0B10-4520-9812-7118A6D505DA}"/>
                  </a:ext>
                </a:extLst>
              </p:cNvPr>
              <p:cNvSpPr>
                <a:spLocks noChangeArrowheads="1"/>
              </p:cNvSpPr>
              <p:nvPr/>
            </p:nvSpPr>
            <p:spPr bwMode="auto">
              <a:xfrm>
                <a:off x="4608513" y="2456704"/>
                <a:ext cx="1083408" cy="302371"/>
              </a:xfrm>
              <a:custGeom>
                <a:avLst/>
                <a:gdLst>
                  <a:gd name="T0" fmla="*/ 2147483646 w 2687"/>
                  <a:gd name="T1" fmla="*/ 2147483646 h 751"/>
                  <a:gd name="T2" fmla="*/ 2147483646 w 2687"/>
                  <a:gd name="T3" fmla="*/ 2147483646 h 751"/>
                  <a:gd name="T4" fmla="*/ 2147483646 w 2687"/>
                  <a:gd name="T5" fmla="*/ 2147483646 h 751"/>
                  <a:gd name="T6" fmla="*/ 2147483646 w 2687"/>
                  <a:gd name="T7" fmla="*/ 2147483646 h 751"/>
                  <a:gd name="T8" fmla="*/ 2147483646 w 2687"/>
                  <a:gd name="T9" fmla="*/ 2147483646 h 751"/>
                  <a:gd name="T10" fmla="*/ 2147483646 w 2687"/>
                  <a:gd name="T11" fmla="*/ 2147483646 h 751"/>
                  <a:gd name="T12" fmla="*/ 2147483646 w 2687"/>
                  <a:gd name="T13" fmla="*/ 0 h 751"/>
                  <a:gd name="T14" fmla="*/ 2147483646 w 2687"/>
                  <a:gd name="T15" fmla="*/ 2147483646 h 751"/>
                  <a:gd name="T16" fmla="*/ 2147483646 w 2687"/>
                  <a:gd name="T17" fmla="*/ 2147483646 h 751"/>
                  <a:gd name="T18" fmla="*/ 2147483646 w 2687"/>
                  <a:gd name="T19" fmla="*/ 2147483646 h 751"/>
                  <a:gd name="T20" fmla="*/ 2147483646 w 2687"/>
                  <a:gd name="T21" fmla="*/ 2147483646 h 751"/>
                  <a:gd name="T22" fmla="*/ 2147483646 w 2687"/>
                  <a:gd name="T23" fmla="*/ 2147483646 h 751"/>
                  <a:gd name="T24" fmla="*/ 2147483646 w 2687"/>
                  <a:gd name="T25" fmla="*/ 2147483646 h 751"/>
                  <a:gd name="T26" fmla="*/ 2147483646 w 2687"/>
                  <a:gd name="T27" fmla="*/ 2147483646 h 751"/>
                  <a:gd name="T28" fmla="*/ 2147483646 w 2687"/>
                  <a:gd name="T29" fmla="*/ 2147483646 h 751"/>
                  <a:gd name="T30" fmla="*/ 2147483646 w 2687"/>
                  <a:gd name="T31" fmla="*/ 2147483646 h 7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87" h="751">
                    <a:moveTo>
                      <a:pt x="2592" y="187"/>
                    </a:moveTo>
                    <a:lnTo>
                      <a:pt x="2592" y="187"/>
                    </a:lnTo>
                    <a:cubicBezTo>
                      <a:pt x="2592" y="187"/>
                      <a:pt x="2561" y="218"/>
                      <a:pt x="2530" y="218"/>
                    </a:cubicBezTo>
                    <a:cubicBezTo>
                      <a:pt x="2249" y="343"/>
                      <a:pt x="1936" y="406"/>
                      <a:pt x="1625" y="437"/>
                    </a:cubicBezTo>
                    <a:cubicBezTo>
                      <a:pt x="1437" y="468"/>
                      <a:pt x="1218" y="468"/>
                      <a:pt x="1031" y="406"/>
                    </a:cubicBezTo>
                    <a:cubicBezTo>
                      <a:pt x="781" y="343"/>
                      <a:pt x="562" y="250"/>
                      <a:pt x="343" y="125"/>
                    </a:cubicBezTo>
                    <a:cubicBezTo>
                      <a:pt x="250" y="93"/>
                      <a:pt x="187" y="62"/>
                      <a:pt x="125" y="0"/>
                    </a:cubicBezTo>
                    <a:cubicBezTo>
                      <a:pt x="62" y="0"/>
                      <a:pt x="31" y="0"/>
                      <a:pt x="31" y="31"/>
                    </a:cubicBezTo>
                    <a:cubicBezTo>
                      <a:pt x="0" y="62"/>
                      <a:pt x="0" y="93"/>
                      <a:pt x="31" y="125"/>
                    </a:cubicBezTo>
                    <a:cubicBezTo>
                      <a:pt x="187" y="281"/>
                      <a:pt x="375" y="406"/>
                      <a:pt x="562" y="500"/>
                    </a:cubicBezTo>
                    <a:cubicBezTo>
                      <a:pt x="812" y="656"/>
                      <a:pt x="1093" y="750"/>
                      <a:pt x="1406" y="750"/>
                    </a:cubicBezTo>
                    <a:cubicBezTo>
                      <a:pt x="1500" y="750"/>
                      <a:pt x="1593" y="750"/>
                      <a:pt x="1656" y="750"/>
                    </a:cubicBezTo>
                    <a:cubicBezTo>
                      <a:pt x="1936" y="687"/>
                      <a:pt x="2186" y="625"/>
                      <a:pt x="2436" y="500"/>
                    </a:cubicBezTo>
                    <a:cubicBezTo>
                      <a:pt x="2499" y="437"/>
                      <a:pt x="2592" y="406"/>
                      <a:pt x="2655" y="343"/>
                    </a:cubicBezTo>
                    <a:cubicBezTo>
                      <a:pt x="2686" y="312"/>
                      <a:pt x="2686" y="281"/>
                      <a:pt x="2686" y="250"/>
                    </a:cubicBezTo>
                    <a:cubicBezTo>
                      <a:pt x="2686" y="218"/>
                      <a:pt x="2655" y="187"/>
                      <a:pt x="2592" y="187"/>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r-HR" sz="7200">
                  <a:solidFill>
                    <a:prstClr val="black"/>
                  </a:solidFill>
                  <a:latin typeface="Calibri" panose="020F0502020204030204"/>
                </a:endParaRPr>
              </a:p>
            </p:txBody>
          </p:sp>
          <p:sp>
            <p:nvSpPr>
              <p:cNvPr id="87" name="Freeform 3">
                <a:extLst>
                  <a:ext uri="{FF2B5EF4-FFF2-40B4-BE49-F238E27FC236}">
                    <a16:creationId xmlns:a16="http://schemas.microsoft.com/office/drawing/2014/main" id="{F14B2B7E-EE4E-40A5-99E2-0CF2BBE0DC91}"/>
                  </a:ext>
                </a:extLst>
              </p:cNvPr>
              <p:cNvSpPr>
                <a:spLocks noChangeArrowheads="1"/>
              </p:cNvSpPr>
              <p:nvPr/>
            </p:nvSpPr>
            <p:spPr bwMode="auto">
              <a:xfrm>
                <a:off x="5579858" y="2405118"/>
                <a:ext cx="252617" cy="252568"/>
              </a:xfrm>
              <a:custGeom>
                <a:avLst/>
                <a:gdLst>
                  <a:gd name="T0" fmla="*/ 2147483646 w 626"/>
                  <a:gd name="T1" fmla="*/ 2147483646 h 626"/>
                  <a:gd name="T2" fmla="*/ 2147483646 w 626"/>
                  <a:gd name="T3" fmla="*/ 2147483646 h 626"/>
                  <a:gd name="T4" fmla="*/ 2147483646 w 626"/>
                  <a:gd name="T5" fmla="*/ 0 h 626"/>
                  <a:gd name="T6" fmla="*/ 2147483646 w 626"/>
                  <a:gd name="T7" fmla="*/ 2147483646 h 626"/>
                  <a:gd name="T8" fmla="*/ 2147483646 w 626"/>
                  <a:gd name="T9" fmla="*/ 2147483646 h 626"/>
                  <a:gd name="T10" fmla="*/ 0 w 626"/>
                  <a:gd name="T11" fmla="*/ 2147483646 h 626"/>
                  <a:gd name="T12" fmla="*/ 2147483646 w 626"/>
                  <a:gd name="T13" fmla="*/ 2147483646 h 626"/>
                  <a:gd name="T14" fmla="*/ 2147483646 w 626"/>
                  <a:gd name="T15" fmla="*/ 2147483646 h 626"/>
                  <a:gd name="T16" fmla="*/ 2147483646 w 626"/>
                  <a:gd name="T17" fmla="*/ 2147483646 h 626"/>
                  <a:gd name="T18" fmla="*/ 2147483646 w 626"/>
                  <a:gd name="T19" fmla="*/ 2147483646 h 626"/>
                  <a:gd name="T20" fmla="*/ 2147483646 w 626"/>
                  <a:gd name="T21" fmla="*/ 2147483646 h 626"/>
                  <a:gd name="T22" fmla="*/ 2147483646 w 626"/>
                  <a:gd name="T23" fmla="*/ 2147483646 h 626"/>
                  <a:gd name="T24" fmla="*/ 2147483646 w 626"/>
                  <a:gd name="T25" fmla="*/ 2147483646 h 626"/>
                  <a:gd name="T26" fmla="*/ 2147483646 w 626"/>
                  <a:gd name="T27" fmla="*/ 2147483646 h 626"/>
                  <a:gd name="T28" fmla="*/ 2147483646 w 626"/>
                  <a:gd name="T29" fmla="*/ 2147483646 h 626"/>
                  <a:gd name="T30" fmla="*/ 2147483646 w 626"/>
                  <a:gd name="T31" fmla="*/ 2147483646 h 6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6" h="626">
                    <a:moveTo>
                      <a:pt x="562" y="31"/>
                    </a:moveTo>
                    <a:lnTo>
                      <a:pt x="562" y="31"/>
                    </a:lnTo>
                    <a:cubicBezTo>
                      <a:pt x="500" y="31"/>
                      <a:pt x="437" y="0"/>
                      <a:pt x="406" y="0"/>
                    </a:cubicBezTo>
                    <a:cubicBezTo>
                      <a:pt x="312" y="0"/>
                      <a:pt x="219" y="31"/>
                      <a:pt x="156" y="62"/>
                    </a:cubicBezTo>
                    <a:cubicBezTo>
                      <a:pt x="125" y="62"/>
                      <a:pt x="62" y="93"/>
                      <a:pt x="31" y="125"/>
                    </a:cubicBezTo>
                    <a:cubicBezTo>
                      <a:pt x="0" y="156"/>
                      <a:pt x="0" y="156"/>
                      <a:pt x="0" y="187"/>
                    </a:cubicBezTo>
                    <a:cubicBezTo>
                      <a:pt x="0" y="218"/>
                      <a:pt x="31" y="250"/>
                      <a:pt x="62" y="250"/>
                    </a:cubicBezTo>
                    <a:cubicBezTo>
                      <a:pt x="94" y="218"/>
                      <a:pt x="156" y="218"/>
                      <a:pt x="187" y="218"/>
                    </a:cubicBezTo>
                    <a:cubicBezTo>
                      <a:pt x="250" y="218"/>
                      <a:pt x="312" y="218"/>
                      <a:pt x="375" y="218"/>
                    </a:cubicBezTo>
                    <a:cubicBezTo>
                      <a:pt x="406" y="218"/>
                      <a:pt x="406" y="218"/>
                      <a:pt x="406" y="250"/>
                    </a:cubicBezTo>
                    <a:cubicBezTo>
                      <a:pt x="406" y="281"/>
                      <a:pt x="406" y="343"/>
                      <a:pt x="375" y="375"/>
                    </a:cubicBezTo>
                    <a:cubicBezTo>
                      <a:pt x="375" y="437"/>
                      <a:pt x="344" y="500"/>
                      <a:pt x="312" y="562"/>
                    </a:cubicBezTo>
                    <a:cubicBezTo>
                      <a:pt x="312" y="593"/>
                      <a:pt x="344" y="625"/>
                      <a:pt x="375" y="625"/>
                    </a:cubicBezTo>
                    <a:cubicBezTo>
                      <a:pt x="406" y="625"/>
                      <a:pt x="437" y="625"/>
                      <a:pt x="437" y="593"/>
                    </a:cubicBezTo>
                    <a:cubicBezTo>
                      <a:pt x="562" y="468"/>
                      <a:pt x="625" y="312"/>
                      <a:pt x="625" y="125"/>
                    </a:cubicBezTo>
                    <a:cubicBezTo>
                      <a:pt x="625" y="62"/>
                      <a:pt x="625" y="31"/>
                      <a:pt x="562" y="31"/>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r-HR" sz="7200">
                  <a:solidFill>
                    <a:prstClr val="black"/>
                  </a:solidFill>
                  <a:latin typeface="Calibri" panose="020F0502020204030204"/>
                </a:endParaRPr>
              </a:p>
            </p:txBody>
          </p:sp>
        </p:grpSp>
      </p:grpSp>
      <p:grpSp>
        <p:nvGrpSpPr>
          <p:cNvPr id="110" name="Group 109"/>
          <p:cNvGrpSpPr/>
          <p:nvPr/>
        </p:nvGrpSpPr>
        <p:grpSpPr>
          <a:xfrm>
            <a:off x="16015186" y="8319527"/>
            <a:ext cx="2282677" cy="2590631"/>
            <a:chOff x="8008114" y="4159811"/>
            <a:chExt cx="1141413" cy="1295400"/>
          </a:xfrm>
        </p:grpSpPr>
        <p:grpSp>
          <p:nvGrpSpPr>
            <p:cNvPr id="62" name="Group 58">
              <a:extLst>
                <a:ext uri="{FF2B5EF4-FFF2-40B4-BE49-F238E27FC236}">
                  <a16:creationId xmlns:a16="http://schemas.microsoft.com/office/drawing/2014/main" id="{3F2B2996-7693-4235-86F5-4B6293A6B65B}"/>
                </a:ext>
              </a:extLst>
            </p:cNvPr>
            <p:cNvGrpSpPr>
              <a:grpSpLocks/>
            </p:cNvGrpSpPr>
            <p:nvPr/>
          </p:nvGrpSpPr>
          <p:grpSpPr bwMode="auto">
            <a:xfrm>
              <a:off x="8008114" y="4159811"/>
              <a:ext cx="1141413" cy="1295400"/>
              <a:chOff x="-1" y="0"/>
              <a:chExt cx="1141450" cy="1295410"/>
            </a:xfrm>
            <a:solidFill>
              <a:srgbClr val="588080"/>
            </a:solidFill>
          </p:grpSpPr>
          <p:sp>
            <p:nvSpPr>
              <p:cNvPr id="63" name="AutoShape 59">
                <a:extLst>
                  <a:ext uri="{FF2B5EF4-FFF2-40B4-BE49-F238E27FC236}">
                    <a16:creationId xmlns:a16="http://schemas.microsoft.com/office/drawing/2014/main" id="{1CB7DB81-8E60-41DF-907A-39F2EAE653D7}"/>
                  </a:ext>
                </a:extLst>
              </p:cNvPr>
              <p:cNvSpPr>
                <a:spLocks/>
              </p:cNvSpPr>
              <p:nvPr/>
            </p:nvSpPr>
            <p:spPr bwMode="auto">
              <a:xfrm rot="252358">
                <a:off x="426023" y="11868"/>
                <a:ext cx="345348"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D8127D"/>
                  </a:solidFill>
                  <a:latin typeface="Gill Sans MT" panose="020B0502020104020203" pitchFamily="34" charset="0"/>
                </a:endParaRPr>
              </a:p>
            </p:txBody>
          </p:sp>
          <p:sp>
            <p:nvSpPr>
              <p:cNvPr id="64" name="AutoShape 60">
                <a:extLst>
                  <a:ext uri="{FF2B5EF4-FFF2-40B4-BE49-F238E27FC236}">
                    <a16:creationId xmlns:a16="http://schemas.microsoft.com/office/drawing/2014/main" id="{A02ACD79-6B5E-4015-8E4F-2F2767860D7B}"/>
                  </a:ext>
                </a:extLst>
              </p:cNvPr>
              <p:cNvSpPr>
                <a:spLocks/>
              </p:cNvSpPr>
              <p:nvPr/>
            </p:nvSpPr>
            <p:spPr bwMode="auto">
              <a:xfrm>
                <a:off x="0" y="155425"/>
                <a:ext cx="1141449" cy="113998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b="1">
                  <a:solidFill>
                    <a:srgbClr val="D8127D"/>
                  </a:solidFill>
                  <a:latin typeface="Gill Sans MT" panose="020B0502020104020203" pitchFamily="34" charset="0"/>
                  <a:sym typeface="Gill Sans MT" panose="020B0502020104020203" pitchFamily="34" charset="0"/>
                </a:endParaRPr>
              </a:p>
            </p:txBody>
          </p:sp>
        </p:grpSp>
        <p:sp>
          <p:nvSpPr>
            <p:cNvPr id="68" name="AutoShape 67">
              <a:extLst>
                <a:ext uri="{FF2B5EF4-FFF2-40B4-BE49-F238E27FC236}">
                  <a16:creationId xmlns:a16="http://schemas.microsoft.com/office/drawing/2014/main" id="{84AD16B8-3E37-494B-A6DC-182E774DC9E0}"/>
                </a:ext>
              </a:extLst>
            </p:cNvPr>
            <p:cNvSpPr>
              <a:spLocks/>
            </p:cNvSpPr>
            <p:nvPr/>
          </p:nvSpPr>
          <p:spPr bwMode="auto">
            <a:xfrm>
              <a:off x="8105917" y="4970909"/>
              <a:ext cx="893763" cy="3016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a:solidFill>
                    <a:srgbClr val="FFFFFF"/>
                  </a:solidFill>
                  <a:latin typeface="Gill Sans MT" panose="020B0502020104020203" pitchFamily="34" charset="-18"/>
                  <a:sym typeface="Avenir Next Regular"/>
                </a:rPr>
                <a:t>THE IMMEDIACY</a:t>
              </a:r>
              <a:br>
                <a:rPr lang="en-US" altLang="en-US" sz="1600">
                  <a:solidFill>
                    <a:srgbClr val="FFFFFF"/>
                  </a:solidFill>
                  <a:latin typeface="Gill Sans MT" panose="020B0502020104020203" pitchFamily="34" charset="-18"/>
                  <a:sym typeface="Avenir Next Regular"/>
                </a:rPr>
              </a:br>
              <a:r>
                <a:rPr lang="en-US" altLang="en-US" sz="1600">
                  <a:solidFill>
                    <a:srgbClr val="FFFFFF"/>
                  </a:solidFill>
                  <a:latin typeface="Gill Sans MT" panose="020B0502020104020203" pitchFamily="34" charset="-18"/>
                  <a:sym typeface="Avenir Next Regular"/>
                </a:rPr>
                <a:t>OF </a:t>
              </a:r>
              <a:r>
                <a:rPr lang="en-US" altLang="en-US" sz="1600" b="1">
                  <a:solidFill>
                    <a:srgbClr val="FFFFFF"/>
                  </a:solidFill>
                  <a:latin typeface="Gill Sans MT" panose="020B0502020104020203" pitchFamily="34" charset="-18"/>
                  <a:sym typeface="Avenir Next Regular"/>
                </a:rPr>
                <a:t>TWITTER</a:t>
              </a:r>
              <a:endParaRPr lang="en-US" altLang="en-US" sz="3600">
                <a:solidFill>
                  <a:srgbClr val="3F403E"/>
                </a:solidFill>
                <a:latin typeface="Gill Sans MT" panose="020B0502020104020203" pitchFamily="34" charset="-18"/>
              </a:endParaRPr>
            </a:p>
          </p:txBody>
        </p:sp>
        <p:sp>
          <p:nvSpPr>
            <p:cNvPr id="88" name="Freeform 16">
              <a:extLst>
                <a:ext uri="{FF2B5EF4-FFF2-40B4-BE49-F238E27FC236}">
                  <a16:creationId xmlns:a16="http://schemas.microsoft.com/office/drawing/2014/main" id="{E9012A22-F697-431E-BA1E-7FA3AE813FA0}"/>
                </a:ext>
              </a:extLst>
            </p:cNvPr>
            <p:cNvSpPr>
              <a:spLocks/>
            </p:cNvSpPr>
            <p:nvPr/>
          </p:nvSpPr>
          <p:spPr bwMode="auto">
            <a:xfrm>
              <a:off x="8394842" y="4559744"/>
              <a:ext cx="377825" cy="323850"/>
            </a:xfrm>
            <a:custGeom>
              <a:avLst/>
              <a:gdLst>
                <a:gd name="T0" fmla="*/ 2147483646 w 368"/>
                <a:gd name="T1" fmla="*/ 2147483646 h 299"/>
                <a:gd name="T2" fmla="*/ 2147483646 w 368"/>
                <a:gd name="T3" fmla="*/ 2147483646 h 299"/>
                <a:gd name="T4" fmla="*/ 2147483646 w 368"/>
                <a:gd name="T5" fmla="*/ 2147483646 h 299"/>
                <a:gd name="T6" fmla="*/ 2147483646 w 368"/>
                <a:gd name="T7" fmla="*/ 2147483646 h 299"/>
                <a:gd name="T8" fmla="*/ 2147483646 w 368"/>
                <a:gd name="T9" fmla="*/ 0 h 299"/>
                <a:gd name="T10" fmla="*/ 2147483646 w 368"/>
                <a:gd name="T11" fmla="*/ 2147483646 h 299"/>
                <a:gd name="T12" fmla="*/ 2147483646 w 368"/>
                <a:gd name="T13" fmla="*/ 2147483646 h 299"/>
                <a:gd name="T14" fmla="*/ 2147483646 w 368"/>
                <a:gd name="T15" fmla="*/ 2147483646 h 299"/>
                <a:gd name="T16" fmla="*/ 2147483646 w 368"/>
                <a:gd name="T17" fmla="*/ 2147483646 h 299"/>
                <a:gd name="T18" fmla="*/ 2147483646 w 368"/>
                <a:gd name="T19" fmla="*/ 2147483646 h 299"/>
                <a:gd name="T20" fmla="*/ 2147483646 w 368"/>
                <a:gd name="T21" fmla="*/ 2147483646 h 299"/>
                <a:gd name="T22" fmla="*/ 2147483646 w 368"/>
                <a:gd name="T23" fmla="*/ 2147483646 h 299"/>
                <a:gd name="T24" fmla="*/ 2147483646 w 368"/>
                <a:gd name="T25" fmla="*/ 2147483646 h 299"/>
                <a:gd name="T26" fmla="*/ 2147483646 w 368"/>
                <a:gd name="T27" fmla="*/ 2147483646 h 299"/>
                <a:gd name="T28" fmla="*/ 2147483646 w 368"/>
                <a:gd name="T29" fmla="*/ 2147483646 h 299"/>
                <a:gd name="T30" fmla="*/ 2147483646 w 368"/>
                <a:gd name="T31" fmla="*/ 2147483646 h 299"/>
                <a:gd name="T32" fmla="*/ 2147483646 w 368"/>
                <a:gd name="T33" fmla="*/ 2147483646 h 299"/>
                <a:gd name="T34" fmla="*/ 0 w 368"/>
                <a:gd name="T35" fmla="*/ 2147483646 h 299"/>
                <a:gd name="T36" fmla="*/ 2147483646 w 368"/>
                <a:gd name="T37" fmla="*/ 2147483646 h 299"/>
                <a:gd name="T38" fmla="*/ 2147483646 w 368"/>
                <a:gd name="T39" fmla="*/ 2147483646 h 299"/>
                <a:gd name="T40" fmla="*/ 2147483646 w 368"/>
                <a:gd name="T41" fmla="*/ 2147483646 h 299"/>
                <a:gd name="T42" fmla="*/ 2147483646 w 368"/>
                <a:gd name="T43" fmla="*/ 2147483646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lIns="136963" tIns="68574" rIns="136963" bIns="68574"/>
            <a:lstStyle/>
            <a:p>
              <a:endParaRPr lang="hr-HR" sz="7200">
                <a:solidFill>
                  <a:prstClr val="black"/>
                </a:solidFill>
                <a:latin typeface="Calibri" panose="020F0502020204030204"/>
              </a:endParaRPr>
            </a:p>
          </p:txBody>
        </p:sp>
      </p:grpSp>
      <p:grpSp>
        <p:nvGrpSpPr>
          <p:cNvPr id="112" name="Group 111"/>
          <p:cNvGrpSpPr/>
          <p:nvPr/>
        </p:nvGrpSpPr>
        <p:grpSpPr>
          <a:xfrm>
            <a:off x="13028276" y="3941495"/>
            <a:ext cx="2619205" cy="2282677"/>
            <a:chOff x="6514562" y="1970652"/>
            <a:chExt cx="1309688" cy="1141413"/>
          </a:xfrm>
        </p:grpSpPr>
        <p:grpSp>
          <p:nvGrpSpPr>
            <p:cNvPr id="56" name="Group 52">
              <a:extLst>
                <a:ext uri="{FF2B5EF4-FFF2-40B4-BE49-F238E27FC236}">
                  <a16:creationId xmlns:a16="http://schemas.microsoft.com/office/drawing/2014/main" id="{9F7DC9FC-8A4F-465C-BA04-40DA8AEE2C9B}"/>
                </a:ext>
              </a:extLst>
            </p:cNvPr>
            <p:cNvGrpSpPr>
              <a:grpSpLocks/>
            </p:cNvGrpSpPr>
            <p:nvPr/>
          </p:nvGrpSpPr>
          <p:grpSpPr bwMode="auto">
            <a:xfrm>
              <a:off x="6514562" y="1970652"/>
              <a:ext cx="1309688" cy="1141413"/>
              <a:chOff x="-1" y="-1"/>
              <a:chExt cx="1309779" cy="1141450"/>
            </a:xfrm>
            <a:solidFill>
              <a:srgbClr val="588080"/>
            </a:solidFill>
          </p:grpSpPr>
          <p:sp>
            <p:nvSpPr>
              <p:cNvPr id="57" name="AutoShape 53">
                <a:extLst>
                  <a:ext uri="{FF2B5EF4-FFF2-40B4-BE49-F238E27FC236}">
                    <a16:creationId xmlns:a16="http://schemas.microsoft.com/office/drawing/2014/main" id="{0542E20D-2C83-4CE0-AB23-2D40F84E2C05}"/>
                  </a:ext>
                </a:extLst>
              </p:cNvPr>
              <p:cNvSpPr>
                <a:spLocks/>
              </p:cNvSpPr>
              <p:nvPr/>
            </p:nvSpPr>
            <p:spPr bwMode="auto">
              <a:xfrm rot="6596651">
                <a:off x="800363" y="389611"/>
                <a:ext cx="345347"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D8127D"/>
                  </a:solidFill>
                  <a:latin typeface="Gill Sans MT" panose="020B0502020104020203" pitchFamily="34" charset="0"/>
                </a:endParaRPr>
              </a:p>
            </p:txBody>
          </p:sp>
          <p:sp>
            <p:nvSpPr>
              <p:cNvPr id="58" name="AutoShape 54">
                <a:extLst>
                  <a:ext uri="{FF2B5EF4-FFF2-40B4-BE49-F238E27FC236}">
                    <a16:creationId xmlns:a16="http://schemas.microsoft.com/office/drawing/2014/main" id="{5610A1D5-62C7-486E-97FE-0F8EC379EE49}"/>
                  </a:ext>
                </a:extLst>
              </p:cNvPr>
              <p:cNvSpPr>
                <a:spLocks/>
              </p:cNvSpPr>
              <p:nvPr/>
            </p:nvSpPr>
            <p:spPr bwMode="auto">
              <a:xfrm>
                <a:off x="0" y="0"/>
                <a:ext cx="1139984" cy="114144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a:solidFill>
                    <a:srgbClr val="D8127D"/>
                  </a:solidFill>
                  <a:latin typeface="Gill Sans MT" panose="020B0502020104020203" pitchFamily="34" charset="0"/>
                  <a:cs typeface="Arial" panose="020B0604020202020204" pitchFamily="34" charset="0"/>
                </a:endParaRPr>
              </a:p>
            </p:txBody>
          </p:sp>
        </p:grpSp>
        <p:sp>
          <p:nvSpPr>
            <p:cNvPr id="66" name="AutoShape 65">
              <a:extLst>
                <a:ext uri="{FF2B5EF4-FFF2-40B4-BE49-F238E27FC236}">
                  <a16:creationId xmlns:a16="http://schemas.microsoft.com/office/drawing/2014/main" id="{0EECF48E-F0AC-4FC8-9B58-4B2E4F09F147}"/>
                </a:ext>
              </a:extLst>
            </p:cNvPr>
            <p:cNvSpPr>
              <a:spLocks/>
            </p:cNvSpPr>
            <p:nvPr/>
          </p:nvSpPr>
          <p:spPr bwMode="auto">
            <a:xfrm>
              <a:off x="6613667" y="2597596"/>
              <a:ext cx="938213"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dirty="0">
                  <a:solidFill>
                    <a:srgbClr val="FFFFFF"/>
                  </a:solidFill>
                  <a:latin typeface="Gill Sans MT" panose="020B0502020104020203" pitchFamily="34" charset="-18"/>
                  <a:sym typeface="Avenir Next Regular"/>
                </a:rPr>
                <a:t>THE </a:t>
              </a:r>
              <a:br>
                <a:rPr lang="en-US" altLang="en-US" sz="1600" dirty="0">
                  <a:solidFill>
                    <a:srgbClr val="FFFFFF"/>
                  </a:solidFill>
                  <a:latin typeface="Gill Sans MT" panose="020B0502020104020203" pitchFamily="34" charset="-18"/>
                  <a:sym typeface="Avenir Next Regular"/>
                </a:rPr>
              </a:br>
              <a:r>
                <a:rPr lang="en-US" altLang="en-US" sz="1600" dirty="0">
                  <a:solidFill>
                    <a:srgbClr val="FFFFFF"/>
                  </a:solidFill>
                  <a:latin typeface="Gill Sans MT" panose="020B0502020104020203" pitchFamily="34" charset="-18"/>
                  <a:sym typeface="Avenir Next Regular"/>
                </a:rPr>
                <a:t>RELEVANCE  OF </a:t>
              </a:r>
              <a:r>
                <a:rPr lang="en-US" altLang="en-US" sz="1600" b="1" dirty="0">
                  <a:solidFill>
                    <a:srgbClr val="FFFFFF"/>
                  </a:solidFill>
                  <a:latin typeface="Gill Sans MT" panose="020B0502020104020203" pitchFamily="34" charset="-18"/>
                  <a:sym typeface="Avenir Next Regular"/>
                </a:rPr>
                <a:t>FACEBOOK</a:t>
              </a:r>
              <a:endParaRPr lang="en-US" altLang="en-US" sz="3600" dirty="0">
                <a:solidFill>
                  <a:srgbClr val="3F403E"/>
                </a:solidFill>
                <a:latin typeface="Gill Sans MT" panose="020B0502020104020203" pitchFamily="34" charset="-18"/>
              </a:endParaRPr>
            </a:p>
          </p:txBody>
        </p:sp>
        <p:sp>
          <p:nvSpPr>
            <p:cNvPr id="89" name="Freeform 11">
              <a:extLst>
                <a:ext uri="{FF2B5EF4-FFF2-40B4-BE49-F238E27FC236}">
                  <a16:creationId xmlns:a16="http://schemas.microsoft.com/office/drawing/2014/main" id="{3FDA5B32-2887-480A-ACD2-BFDDB3E996AA}"/>
                </a:ext>
              </a:extLst>
            </p:cNvPr>
            <p:cNvSpPr>
              <a:spLocks/>
            </p:cNvSpPr>
            <p:nvPr/>
          </p:nvSpPr>
          <p:spPr bwMode="auto">
            <a:xfrm>
              <a:off x="6989903" y="2129284"/>
              <a:ext cx="215900" cy="388937"/>
            </a:xfrm>
            <a:custGeom>
              <a:avLst/>
              <a:gdLst>
                <a:gd name="T0" fmla="*/ 2147483646 w 200"/>
                <a:gd name="T1" fmla="*/ 2147483646 h 360"/>
                <a:gd name="T2" fmla="*/ 2147483646 w 200"/>
                <a:gd name="T3" fmla="*/ 2147483646 h 360"/>
                <a:gd name="T4" fmla="*/ 2147483646 w 200"/>
                <a:gd name="T5" fmla="*/ 2147483646 h 360"/>
                <a:gd name="T6" fmla="*/ 2147483646 w 200"/>
                <a:gd name="T7" fmla="*/ 2147483646 h 360"/>
                <a:gd name="T8" fmla="*/ 2147483646 w 200"/>
                <a:gd name="T9" fmla="*/ 2147483646 h 360"/>
                <a:gd name="T10" fmla="*/ 2147483646 w 200"/>
                <a:gd name="T11" fmla="*/ 2147483646 h 360"/>
                <a:gd name="T12" fmla="*/ 2147483646 w 200"/>
                <a:gd name="T13" fmla="*/ 2147483646 h 360"/>
                <a:gd name="T14" fmla="*/ 2147483646 w 200"/>
                <a:gd name="T15" fmla="*/ 2147483646 h 360"/>
                <a:gd name="T16" fmla="*/ 2147483646 w 200"/>
                <a:gd name="T17" fmla="*/ 2147483646 h 360"/>
                <a:gd name="T18" fmla="*/ 2147483646 w 200"/>
                <a:gd name="T19" fmla="*/ 2147483646 h 360"/>
                <a:gd name="T20" fmla="*/ 0 w 200"/>
                <a:gd name="T21" fmla="*/ 2147483646 h 360"/>
                <a:gd name="T22" fmla="*/ 0 w 200"/>
                <a:gd name="T23" fmla="*/ 2147483646 h 360"/>
                <a:gd name="T24" fmla="*/ 2147483646 w 200"/>
                <a:gd name="T25" fmla="*/ 2147483646 h 360"/>
                <a:gd name="T26" fmla="*/ 2147483646 w 200"/>
                <a:gd name="T27" fmla="*/ 2147483646 h 360"/>
                <a:gd name="T28" fmla="*/ 2147483646 w 200"/>
                <a:gd name="T29" fmla="*/ 0 h 360"/>
                <a:gd name="T30" fmla="*/ 2147483646 w 200"/>
                <a:gd name="T31" fmla="*/ 0 h 360"/>
                <a:gd name="T32" fmla="*/ 2147483646 w 200"/>
                <a:gd name="T33" fmla="*/ 2147483646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lIns="136963" tIns="68574" rIns="136963" bIns="68574"/>
            <a:lstStyle/>
            <a:p>
              <a:endParaRPr lang="hr-HR" sz="7200">
                <a:solidFill>
                  <a:prstClr val="black"/>
                </a:solidFill>
                <a:latin typeface="Calibri" panose="020F0502020204030204"/>
              </a:endParaRPr>
            </a:p>
          </p:txBody>
        </p:sp>
      </p:grpSp>
      <p:grpSp>
        <p:nvGrpSpPr>
          <p:cNvPr id="90" name="Group 89">
            <a:extLst>
              <a:ext uri="{FF2B5EF4-FFF2-40B4-BE49-F238E27FC236}">
                <a16:creationId xmlns:a16="http://schemas.microsoft.com/office/drawing/2014/main" id="{81FDAFEF-8CDC-4EB8-ABB8-617E97E7495B}"/>
              </a:ext>
            </a:extLst>
          </p:cNvPr>
          <p:cNvGrpSpPr/>
          <p:nvPr/>
        </p:nvGrpSpPr>
        <p:grpSpPr>
          <a:xfrm>
            <a:off x="17004049" y="5282067"/>
            <a:ext cx="1039868" cy="1418550"/>
            <a:chOff x="465138" y="6521450"/>
            <a:chExt cx="549275" cy="749300"/>
          </a:xfrm>
          <a:solidFill>
            <a:srgbClr val="F8F8F8"/>
          </a:solidFill>
        </p:grpSpPr>
        <p:sp>
          <p:nvSpPr>
            <p:cNvPr id="91" name="Freeform 212">
              <a:extLst>
                <a:ext uri="{FF2B5EF4-FFF2-40B4-BE49-F238E27FC236}">
                  <a16:creationId xmlns:a16="http://schemas.microsoft.com/office/drawing/2014/main" id="{FDA8F3E9-7744-4367-B692-4B04743DE6D4}"/>
                </a:ext>
              </a:extLst>
            </p:cNvPr>
            <p:cNvSpPr>
              <a:spLocks noChangeArrowheads="1"/>
            </p:cNvSpPr>
            <p:nvPr/>
          </p:nvSpPr>
          <p:spPr bwMode="auto">
            <a:xfrm>
              <a:off x="655638" y="6821488"/>
              <a:ext cx="169862" cy="180975"/>
            </a:xfrm>
            <a:custGeom>
              <a:avLst/>
              <a:gdLst>
                <a:gd name="T0" fmla="*/ 471 w 472"/>
                <a:gd name="T1" fmla="*/ 251 h 501"/>
                <a:gd name="T2" fmla="*/ 471 w 472"/>
                <a:gd name="T3" fmla="*/ 251 h 501"/>
                <a:gd name="T4" fmla="*/ 249 w 472"/>
                <a:gd name="T5" fmla="*/ 500 h 501"/>
                <a:gd name="T6" fmla="*/ 0 w 472"/>
                <a:gd name="T7" fmla="*/ 251 h 501"/>
                <a:gd name="T8" fmla="*/ 249 w 472"/>
                <a:gd name="T9" fmla="*/ 0 h 501"/>
                <a:gd name="T10" fmla="*/ 471 w 472"/>
                <a:gd name="T11" fmla="*/ 251 h 501"/>
              </a:gdLst>
              <a:ahLst/>
              <a:cxnLst>
                <a:cxn ang="0">
                  <a:pos x="T0" y="T1"/>
                </a:cxn>
                <a:cxn ang="0">
                  <a:pos x="T2" y="T3"/>
                </a:cxn>
                <a:cxn ang="0">
                  <a:pos x="T4" y="T5"/>
                </a:cxn>
                <a:cxn ang="0">
                  <a:pos x="T6" y="T7"/>
                </a:cxn>
                <a:cxn ang="0">
                  <a:pos x="T8" y="T9"/>
                </a:cxn>
                <a:cxn ang="0">
                  <a:pos x="T10" y="T11"/>
                </a:cxn>
              </a:cxnLst>
              <a:rect l="0" t="0" r="r" b="b"/>
              <a:pathLst>
                <a:path w="472" h="501">
                  <a:moveTo>
                    <a:pt x="471" y="251"/>
                  </a:moveTo>
                  <a:lnTo>
                    <a:pt x="471" y="251"/>
                  </a:lnTo>
                  <a:cubicBezTo>
                    <a:pt x="471" y="389"/>
                    <a:pt x="360" y="500"/>
                    <a:pt x="249" y="500"/>
                  </a:cubicBezTo>
                  <a:cubicBezTo>
                    <a:pt x="111" y="500"/>
                    <a:pt x="0" y="389"/>
                    <a:pt x="0" y="251"/>
                  </a:cubicBezTo>
                  <a:cubicBezTo>
                    <a:pt x="0" y="111"/>
                    <a:pt x="111" y="0"/>
                    <a:pt x="249" y="0"/>
                  </a:cubicBezTo>
                  <a:cubicBezTo>
                    <a:pt x="360" y="0"/>
                    <a:pt x="471" y="111"/>
                    <a:pt x="471" y="25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2" name="Freeform 213">
              <a:extLst>
                <a:ext uri="{FF2B5EF4-FFF2-40B4-BE49-F238E27FC236}">
                  <a16:creationId xmlns:a16="http://schemas.microsoft.com/office/drawing/2014/main" id="{6981CAB2-E4AB-495D-B0D6-DB10DF831D19}"/>
                </a:ext>
              </a:extLst>
            </p:cNvPr>
            <p:cNvSpPr>
              <a:spLocks noChangeArrowheads="1"/>
            </p:cNvSpPr>
            <p:nvPr/>
          </p:nvSpPr>
          <p:spPr bwMode="auto">
            <a:xfrm>
              <a:off x="825500" y="6791325"/>
              <a:ext cx="130175" cy="139700"/>
            </a:xfrm>
            <a:custGeom>
              <a:avLst/>
              <a:gdLst>
                <a:gd name="T0" fmla="*/ 111 w 362"/>
                <a:gd name="T1" fmla="*/ 333 h 389"/>
                <a:gd name="T2" fmla="*/ 111 w 362"/>
                <a:gd name="T3" fmla="*/ 333 h 389"/>
                <a:gd name="T4" fmla="*/ 83 w 362"/>
                <a:gd name="T5" fmla="*/ 360 h 389"/>
                <a:gd name="T6" fmla="*/ 167 w 362"/>
                <a:gd name="T7" fmla="*/ 388 h 389"/>
                <a:gd name="T8" fmla="*/ 361 w 362"/>
                <a:gd name="T9" fmla="*/ 193 h 389"/>
                <a:gd name="T10" fmla="*/ 167 w 362"/>
                <a:gd name="T11" fmla="*/ 0 h 389"/>
                <a:gd name="T12" fmla="*/ 0 w 362"/>
                <a:gd name="T13" fmla="*/ 111 h 389"/>
                <a:gd name="T14" fmla="*/ 111 w 362"/>
                <a:gd name="T15" fmla="*/ 333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89">
                  <a:moveTo>
                    <a:pt x="111" y="333"/>
                  </a:moveTo>
                  <a:lnTo>
                    <a:pt x="111" y="333"/>
                  </a:lnTo>
                  <a:cubicBezTo>
                    <a:pt x="111" y="360"/>
                    <a:pt x="83" y="360"/>
                    <a:pt x="83" y="360"/>
                  </a:cubicBezTo>
                  <a:cubicBezTo>
                    <a:pt x="111" y="388"/>
                    <a:pt x="139" y="388"/>
                    <a:pt x="167" y="388"/>
                  </a:cubicBezTo>
                  <a:cubicBezTo>
                    <a:pt x="278" y="388"/>
                    <a:pt x="361" y="304"/>
                    <a:pt x="361" y="193"/>
                  </a:cubicBezTo>
                  <a:cubicBezTo>
                    <a:pt x="361" y="82"/>
                    <a:pt x="278" y="0"/>
                    <a:pt x="167" y="0"/>
                  </a:cubicBezTo>
                  <a:cubicBezTo>
                    <a:pt x="111" y="0"/>
                    <a:pt x="28" y="55"/>
                    <a:pt x="0" y="111"/>
                  </a:cubicBezTo>
                  <a:cubicBezTo>
                    <a:pt x="56" y="166"/>
                    <a:pt x="111" y="249"/>
                    <a:pt x="111" y="3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3" name="Freeform 214">
              <a:extLst>
                <a:ext uri="{FF2B5EF4-FFF2-40B4-BE49-F238E27FC236}">
                  <a16:creationId xmlns:a16="http://schemas.microsoft.com/office/drawing/2014/main" id="{8BE5B4DE-F5BE-4CBE-8028-8172415DB916}"/>
                </a:ext>
              </a:extLst>
            </p:cNvPr>
            <p:cNvSpPr>
              <a:spLocks noChangeArrowheads="1"/>
            </p:cNvSpPr>
            <p:nvPr/>
          </p:nvSpPr>
          <p:spPr bwMode="auto">
            <a:xfrm>
              <a:off x="525463" y="6791325"/>
              <a:ext cx="130175" cy="139700"/>
            </a:xfrm>
            <a:custGeom>
              <a:avLst/>
              <a:gdLst>
                <a:gd name="T0" fmla="*/ 194 w 362"/>
                <a:gd name="T1" fmla="*/ 388 h 389"/>
                <a:gd name="T2" fmla="*/ 194 w 362"/>
                <a:gd name="T3" fmla="*/ 388 h 389"/>
                <a:gd name="T4" fmla="*/ 277 w 362"/>
                <a:gd name="T5" fmla="*/ 360 h 389"/>
                <a:gd name="T6" fmla="*/ 277 w 362"/>
                <a:gd name="T7" fmla="*/ 333 h 389"/>
                <a:gd name="T8" fmla="*/ 361 w 362"/>
                <a:gd name="T9" fmla="*/ 111 h 389"/>
                <a:gd name="T10" fmla="*/ 194 w 362"/>
                <a:gd name="T11" fmla="*/ 0 h 389"/>
                <a:gd name="T12" fmla="*/ 0 w 362"/>
                <a:gd name="T13" fmla="*/ 193 h 389"/>
                <a:gd name="T14" fmla="*/ 194 w 362"/>
                <a:gd name="T15" fmla="*/ 388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2" h="389">
                  <a:moveTo>
                    <a:pt x="194" y="388"/>
                  </a:moveTo>
                  <a:lnTo>
                    <a:pt x="194" y="388"/>
                  </a:lnTo>
                  <a:cubicBezTo>
                    <a:pt x="222" y="388"/>
                    <a:pt x="250" y="388"/>
                    <a:pt x="277" y="360"/>
                  </a:cubicBezTo>
                  <a:cubicBezTo>
                    <a:pt x="277" y="360"/>
                    <a:pt x="277" y="360"/>
                    <a:pt x="277" y="333"/>
                  </a:cubicBezTo>
                  <a:cubicBezTo>
                    <a:pt x="277" y="249"/>
                    <a:pt x="305" y="166"/>
                    <a:pt x="361" y="111"/>
                  </a:cubicBezTo>
                  <a:cubicBezTo>
                    <a:pt x="333" y="55"/>
                    <a:pt x="277" y="0"/>
                    <a:pt x="194" y="0"/>
                  </a:cubicBezTo>
                  <a:cubicBezTo>
                    <a:pt x="83" y="0"/>
                    <a:pt x="0" y="82"/>
                    <a:pt x="0" y="193"/>
                  </a:cubicBezTo>
                  <a:cubicBezTo>
                    <a:pt x="0" y="304"/>
                    <a:pt x="83" y="388"/>
                    <a:pt x="194" y="3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4" name="Freeform 215">
              <a:extLst>
                <a:ext uri="{FF2B5EF4-FFF2-40B4-BE49-F238E27FC236}">
                  <a16:creationId xmlns:a16="http://schemas.microsoft.com/office/drawing/2014/main" id="{DCA2045E-DB2C-46BF-994E-3AE9B5857D38}"/>
                </a:ext>
              </a:extLst>
            </p:cNvPr>
            <p:cNvSpPr>
              <a:spLocks noChangeArrowheads="1"/>
            </p:cNvSpPr>
            <p:nvPr/>
          </p:nvSpPr>
          <p:spPr bwMode="auto">
            <a:xfrm>
              <a:off x="465138" y="6940550"/>
              <a:ext cx="180975" cy="211138"/>
            </a:xfrm>
            <a:custGeom>
              <a:avLst/>
              <a:gdLst>
                <a:gd name="T0" fmla="*/ 500 w 501"/>
                <a:gd name="T1" fmla="*/ 140 h 585"/>
                <a:gd name="T2" fmla="*/ 500 w 501"/>
                <a:gd name="T3" fmla="*/ 140 h 585"/>
                <a:gd name="T4" fmla="*/ 444 w 501"/>
                <a:gd name="T5" fmla="*/ 29 h 585"/>
                <a:gd name="T6" fmla="*/ 361 w 501"/>
                <a:gd name="T7" fmla="*/ 140 h 585"/>
                <a:gd name="T8" fmla="*/ 222 w 501"/>
                <a:gd name="T9" fmla="*/ 0 h 585"/>
                <a:gd name="T10" fmla="*/ 0 w 501"/>
                <a:gd name="T11" fmla="*/ 362 h 585"/>
                <a:gd name="T12" fmla="*/ 0 w 501"/>
                <a:gd name="T13" fmla="*/ 362 h 585"/>
                <a:gd name="T14" fmla="*/ 0 w 501"/>
                <a:gd name="T15" fmla="*/ 389 h 585"/>
                <a:gd name="T16" fmla="*/ 0 w 501"/>
                <a:gd name="T17" fmla="*/ 389 h 585"/>
                <a:gd name="T18" fmla="*/ 0 w 501"/>
                <a:gd name="T19" fmla="*/ 389 h 585"/>
                <a:gd name="T20" fmla="*/ 250 w 501"/>
                <a:gd name="T21" fmla="*/ 584 h 585"/>
                <a:gd name="T22" fmla="*/ 500 w 501"/>
                <a:gd name="T23" fmla="*/ 14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585">
                  <a:moveTo>
                    <a:pt x="500" y="140"/>
                  </a:moveTo>
                  <a:lnTo>
                    <a:pt x="500" y="140"/>
                  </a:lnTo>
                  <a:cubicBezTo>
                    <a:pt x="500" y="111"/>
                    <a:pt x="472" y="84"/>
                    <a:pt x="444" y="29"/>
                  </a:cubicBezTo>
                  <a:cubicBezTo>
                    <a:pt x="361" y="140"/>
                    <a:pt x="361" y="140"/>
                    <a:pt x="361" y="140"/>
                  </a:cubicBezTo>
                  <a:cubicBezTo>
                    <a:pt x="222" y="0"/>
                    <a:pt x="222" y="0"/>
                    <a:pt x="222" y="0"/>
                  </a:cubicBezTo>
                  <a:cubicBezTo>
                    <a:pt x="84" y="56"/>
                    <a:pt x="0" y="195"/>
                    <a:pt x="0" y="362"/>
                  </a:cubicBezTo>
                  <a:lnTo>
                    <a:pt x="0" y="362"/>
                  </a:lnTo>
                  <a:lnTo>
                    <a:pt x="0" y="389"/>
                  </a:lnTo>
                  <a:lnTo>
                    <a:pt x="0" y="389"/>
                  </a:lnTo>
                  <a:lnTo>
                    <a:pt x="0" y="389"/>
                  </a:lnTo>
                  <a:cubicBezTo>
                    <a:pt x="0" y="473"/>
                    <a:pt x="111" y="555"/>
                    <a:pt x="250" y="584"/>
                  </a:cubicBezTo>
                  <a:cubicBezTo>
                    <a:pt x="250" y="389"/>
                    <a:pt x="361" y="222"/>
                    <a:pt x="500" y="14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5" name="Freeform 216">
              <a:extLst>
                <a:ext uri="{FF2B5EF4-FFF2-40B4-BE49-F238E27FC236}">
                  <a16:creationId xmlns:a16="http://schemas.microsoft.com/office/drawing/2014/main" id="{6D049431-0408-4A4D-B3A5-7F9258238DF8}"/>
                </a:ext>
              </a:extLst>
            </p:cNvPr>
            <p:cNvSpPr>
              <a:spLocks noChangeArrowheads="1"/>
            </p:cNvSpPr>
            <p:nvPr/>
          </p:nvSpPr>
          <p:spPr bwMode="auto">
            <a:xfrm>
              <a:off x="835025" y="6940550"/>
              <a:ext cx="179388" cy="211138"/>
            </a:xfrm>
            <a:custGeom>
              <a:avLst/>
              <a:gdLst>
                <a:gd name="T0" fmla="*/ 499 w 500"/>
                <a:gd name="T1" fmla="*/ 389 h 585"/>
                <a:gd name="T2" fmla="*/ 499 w 500"/>
                <a:gd name="T3" fmla="*/ 389 h 585"/>
                <a:gd name="T4" fmla="*/ 499 w 500"/>
                <a:gd name="T5" fmla="*/ 362 h 585"/>
                <a:gd name="T6" fmla="*/ 277 w 500"/>
                <a:gd name="T7" fmla="*/ 0 h 585"/>
                <a:gd name="T8" fmla="*/ 139 w 500"/>
                <a:gd name="T9" fmla="*/ 140 h 585"/>
                <a:gd name="T10" fmla="*/ 55 w 500"/>
                <a:gd name="T11" fmla="*/ 29 h 585"/>
                <a:gd name="T12" fmla="*/ 0 w 500"/>
                <a:gd name="T13" fmla="*/ 140 h 585"/>
                <a:gd name="T14" fmla="*/ 250 w 500"/>
                <a:gd name="T15" fmla="*/ 584 h 585"/>
                <a:gd name="T16" fmla="*/ 499 w 500"/>
                <a:gd name="T17" fmla="*/ 38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585">
                  <a:moveTo>
                    <a:pt x="499" y="389"/>
                  </a:moveTo>
                  <a:lnTo>
                    <a:pt x="499" y="389"/>
                  </a:lnTo>
                  <a:lnTo>
                    <a:pt x="499" y="362"/>
                  </a:lnTo>
                  <a:cubicBezTo>
                    <a:pt x="499" y="195"/>
                    <a:pt x="416" y="56"/>
                    <a:pt x="277" y="0"/>
                  </a:cubicBezTo>
                  <a:cubicBezTo>
                    <a:pt x="139" y="140"/>
                    <a:pt x="139" y="140"/>
                    <a:pt x="139" y="140"/>
                  </a:cubicBezTo>
                  <a:cubicBezTo>
                    <a:pt x="55" y="29"/>
                    <a:pt x="55" y="29"/>
                    <a:pt x="55" y="29"/>
                  </a:cubicBezTo>
                  <a:cubicBezTo>
                    <a:pt x="28" y="56"/>
                    <a:pt x="28" y="111"/>
                    <a:pt x="0" y="140"/>
                  </a:cubicBezTo>
                  <a:cubicBezTo>
                    <a:pt x="139" y="222"/>
                    <a:pt x="250" y="389"/>
                    <a:pt x="250" y="584"/>
                  </a:cubicBezTo>
                  <a:cubicBezTo>
                    <a:pt x="388" y="555"/>
                    <a:pt x="499" y="473"/>
                    <a:pt x="499" y="3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6" name="Freeform 217">
              <a:extLst>
                <a:ext uri="{FF2B5EF4-FFF2-40B4-BE49-F238E27FC236}">
                  <a16:creationId xmlns:a16="http://schemas.microsoft.com/office/drawing/2014/main" id="{E3AFF115-F1E9-4F92-AF0B-4377DD0C81B9}"/>
                </a:ext>
              </a:extLst>
            </p:cNvPr>
            <p:cNvSpPr>
              <a:spLocks noChangeArrowheads="1"/>
            </p:cNvSpPr>
            <p:nvPr/>
          </p:nvSpPr>
          <p:spPr bwMode="auto">
            <a:xfrm>
              <a:off x="585788" y="7000875"/>
              <a:ext cx="320675" cy="269875"/>
            </a:xfrm>
            <a:custGeom>
              <a:avLst/>
              <a:gdLst>
                <a:gd name="T0" fmla="*/ 888 w 889"/>
                <a:gd name="T1" fmla="*/ 499 h 751"/>
                <a:gd name="T2" fmla="*/ 888 w 889"/>
                <a:gd name="T3" fmla="*/ 499 h 751"/>
                <a:gd name="T4" fmla="*/ 860 w 889"/>
                <a:gd name="T5" fmla="*/ 444 h 751"/>
                <a:gd name="T6" fmla="*/ 611 w 889"/>
                <a:gd name="T7" fmla="*/ 0 h 751"/>
                <a:gd name="T8" fmla="*/ 444 w 889"/>
                <a:gd name="T9" fmla="*/ 195 h 751"/>
                <a:gd name="T10" fmla="*/ 250 w 889"/>
                <a:gd name="T11" fmla="*/ 0 h 751"/>
                <a:gd name="T12" fmla="*/ 0 w 889"/>
                <a:gd name="T13" fmla="*/ 444 h 751"/>
                <a:gd name="T14" fmla="*/ 0 w 889"/>
                <a:gd name="T15" fmla="*/ 444 h 751"/>
                <a:gd name="T16" fmla="*/ 0 w 889"/>
                <a:gd name="T17" fmla="*/ 499 h 751"/>
                <a:gd name="T18" fmla="*/ 0 w 889"/>
                <a:gd name="T19" fmla="*/ 499 h 751"/>
                <a:gd name="T20" fmla="*/ 0 w 889"/>
                <a:gd name="T21" fmla="*/ 528 h 751"/>
                <a:gd name="T22" fmla="*/ 444 w 889"/>
                <a:gd name="T23" fmla="*/ 750 h 751"/>
                <a:gd name="T24" fmla="*/ 888 w 889"/>
                <a:gd name="T25" fmla="*/ 528 h 751"/>
                <a:gd name="T26" fmla="*/ 860 w 889"/>
                <a:gd name="T27" fmla="*/ 499 h 751"/>
                <a:gd name="T28" fmla="*/ 888 w 889"/>
                <a:gd name="T29" fmla="*/ 49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751">
                  <a:moveTo>
                    <a:pt x="888" y="499"/>
                  </a:moveTo>
                  <a:lnTo>
                    <a:pt x="888" y="499"/>
                  </a:lnTo>
                  <a:cubicBezTo>
                    <a:pt x="888" y="499"/>
                    <a:pt x="860" y="472"/>
                    <a:pt x="860" y="444"/>
                  </a:cubicBezTo>
                  <a:cubicBezTo>
                    <a:pt x="860" y="277"/>
                    <a:pt x="749" y="84"/>
                    <a:pt x="611" y="0"/>
                  </a:cubicBezTo>
                  <a:cubicBezTo>
                    <a:pt x="444" y="195"/>
                    <a:pt x="444" y="195"/>
                    <a:pt x="444" y="195"/>
                  </a:cubicBezTo>
                  <a:cubicBezTo>
                    <a:pt x="250" y="0"/>
                    <a:pt x="250" y="0"/>
                    <a:pt x="250" y="0"/>
                  </a:cubicBezTo>
                  <a:cubicBezTo>
                    <a:pt x="111" y="84"/>
                    <a:pt x="0" y="277"/>
                    <a:pt x="0" y="444"/>
                  </a:cubicBezTo>
                  <a:lnTo>
                    <a:pt x="0" y="444"/>
                  </a:lnTo>
                  <a:cubicBezTo>
                    <a:pt x="0" y="472"/>
                    <a:pt x="0" y="499"/>
                    <a:pt x="0" y="499"/>
                  </a:cubicBezTo>
                  <a:lnTo>
                    <a:pt x="0" y="499"/>
                  </a:lnTo>
                  <a:cubicBezTo>
                    <a:pt x="0" y="528"/>
                    <a:pt x="0" y="528"/>
                    <a:pt x="0" y="528"/>
                  </a:cubicBezTo>
                  <a:cubicBezTo>
                    <a:pt x="0" y="639"/>
                    <a:pt x="195" y="750"/>
                    <a:pt x="444" y="750"/>
                  </a:cubicBezTo>
                  <a:cubicBezTo>
                    <a:pt x="666" y="750"/>
                    <a:pt x="888" y="639"/>
                    <a:pt x="888" y="528"/>
                  </a:cubicBezTo>
                  <a:cubicBezTo>
                    <a:pt x="860" y="499"/>
                    <a:pt x="860" y="499"/>
                    <a:pt x="860" y="499"/>
                  </a:cubicBezTo>
                  <a:lnTo>
                    <a:pt x="888" y="4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sp>
          <p:nvSpPr>
            <p:cNvPr id="97" name="Freeform 218">
              <a:extLst>
                <a:ext uri="{FF2B5EF4-FFF2-40B4-BE49-F238E27FC236}">
                  <a16:creationId xmlns:a16="http://schemas.microsoft.com/office/drawing/2014/main" id="{4CDCFCB0-D475-44D5-A41C-6E45EE544E20}"/>
                </a:ext>
              </a:extLst>
            </p:cNvPr>
            <p:cNvSpPr>
              <a:spLocks noChangeArrowheads="1"/>
            </p:cNvSpPr>
            <p:nvPr/>
          </p:nvSpPr>
          <p:spPr bwMode="auto">
            <a:xfrm>
              <a:off x="625475" y="6521450"/>
              <a:ext cx="230188" cy="209550"/>
            </a:xfrm>
            <a:custGeom>
              <a:avLst/>
              <a:gdLst>
                <a:gd name="T0" fmla="*/ 472 w 639"/>
                <a:gd name="T1" fmla="*/ 0 h 584"/>
                <a:gd name="T2" fmla="*/ 472 w 639"/>
                <a:gd name="T3" fmla="*/ 0 h 584"/>
                <a:gd name="T4" fmla="*/ 333 w 639"/>
                <a:gd name="T5" fmla="*/ 111 h 584"/>
                <a:gd name="T6" fmla="*/ 167 w 639"/>
                <a:gd name="T7" fmla="*/ 0 h 584"/>
                <a:gd name="T8" fmla="*/ 28 w 639"/>
                <a:gd name="T9" fmla="*/ 166 h 584"/>
                <a:gd name="T10" fmla="*/ 28 w 639"/>
                <a:gd name="T11" fmla="*/ 195 h 584"/>
                <a:gd name="T12" fmla="*/ 167 w 639"/>
                <a:gd name="T13" fmla="*/ 444 h 584"/>
                <a:gd name="T14" fmla="*/ 333 w 639"/>
                <a:gd name="T15" fmla="*/ 583 h 584"/>
                <a:gd name="T16" fmla="*/ 333 w 639"/>
                <a:gd name="T17" fmla="*/ 555 h 584"/>
                <a:gd name="T18" fmla="*/ 333 w 639"/>
                <a:gd name="T19" fmla="*/ 583 h 584"/>
                <a:gd name="T20" fmla="*/ 472 w 639"/>
                <a:gd name="T21" fmla="*/ 444 h 584"/>
                <a:gd name="T22" fmla="*/ 638 w 639"/>
                <a:gd name="T23" fmla="*/ 195 h 584"/>
                <a:gd name="T24" fmla="*/ 638 w 639"/>
                <a:gd name="T25" fmla="*/ 166 h 584"/>
                <a:gd name="T26" fmla="*/ 472 w 639"/>
                <a:gd name="T27"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584">
                  <a:moveTo>
                    <a:pt x="472" y="0"/>
                  </a:moveTo>
                  <a:lnTo>
                    <a:pt x="472" y="0"/>
                  </a:lnTo>
                  <a:cubicBezTo>
                    <a:pt x="416" y="0"/>
                    <a:pt x="361" y="55"/>
                    <a:pt x="333" y="111"/>
                  </a:cubicBezTo>
                  <a:cubicBezTo>
                    <a:pt x="278" y="55"/>
                    <a:pt x="222" y="0"/>
                    <a:pt x="167" y="0"/>
                  </a:cubicBezTo>
                  <a:cubicBezTo>
                    <a:pt x="84" y="0"/>
                    <a:pt x="28" y="84"/>
                    <a:pt x="28" y="166"/>
                  </a:cubicBezTo>
                  <a:cubicBezTo>
                    <a:pt x="28" y="195"/>
                    <a:pt x="28" y="195"/>
                    <a:pt x="28" y="195"/>
                  </a:cubicBezTo>
                  <a:cubicBezTo>
                    <a:pt x="0" y="277"/>
                    <a:pt x="84" y="333"/>
                    <a:pt x="167" y="444"/>
                  </a:cubicBezTo>
                  <a:cubicBezTo>
                    <a:pt x="250" y="499"/>
                    <a:pt x="333" y="583"/>
                    <a:pt x="333" y="583"/>
                  </a:cubicBezTo>
                  <a:cubicBezTo>
                    <a:pt x="333" y="555"/>
                    <a:pt x="333" y="555"/>
                    <a:pt x="333" y="555"/>
                  </a:cubicBezTo>
                  <a:cubicBezTo>
                    <a:pt x="333" y="583"/>
                    <a:pt x="333" y="583"/>
                    <a:pt x="333" y="583"/>
                  </a:cubicBezTo>
                  <a:cubicBezTo>
                    <a:pt x="333" y="583"/>
                    <a:pt x="389" y="499"/>
                    <a:pt x="472" y="444"/>
                  </a:cubicBezTo>
                  <a:cubicBezTo>
                    <a:pt x="555" y="333"/>
                    <a:pt x="638" y="277"/>
                    <a:pt x="638" y="195"/>
                  </a:cubicBezTo>
                  <a:cubicBezTo>
                    <a:pt x="638" y="166"/>
                    <a:pt x="638" y="166"/>
                    <a:pt x="638" y="166"/>
                  </a:cubicBezTo>
                  <a:cubicBezTo>
                    <a:pt x="638" y="84"/>
                    <a:pt x="55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369390">
                <a:defRPr/>
              </a:pPr>
              <a:endParaRPr lang="en-US" sz="2800">
                <a:solidFill>
                  <a:srgbClr val="3F403E"/>
                </a:solidFill>
                <a:latin typeface="Gill Sans MT" panose="020B0502020104020203" pitchFamily="34" charset="0"/>
              </a:endParaRPr>
            </a:p>
          </p:txBody>
        </p:sp>
      </p:grpSp>
      <p:grpSp>
        <p:nvGrpSpPr>
          <p:cNvPr id="3" name="Group 2"/>
          <p:cNvGrpSpPr/>
          <p:nvPr/>
        </p:nvGrpSpPr>
        <p:grpSpPr>
          <a:xfrm>
            <a:off x="18391863" y="2636414"/>
            <a:ext cx="1873128" cy="1584227"/>
            <a:chOff x="9196530" y="1318069"/>
            <a:chExt cx="936625" cy="792165"/>
          </a:xfrm>
        </p:grpSpPr>
        <p:grpSp>
          <p:nvGrpSpPr>
            <p:cNvPr id="73" name="Group 84">
              <a:extLst>
                <a:ext uri="{FF2B5EF4-FFF2-40B4-BE49-F238E27FC236}">
                  <a16:creationId xmlns:a16="http://schemas.microsoft.com/office/drawing/2014/main" id="{0DD58C81-742C-49E0-8770-0A9ACFB2D4BE}"/>
                </a:ext>
              </a:extLst>
            </p:cNvPr>
            <p:cNvGrpSpPr>
              <a:grpSpLocks/>
            </p:cNvGrpSpPr>
            <p:nvPr/>
          </p:nvGrpSpPr>
          <p:grpSpPr bwMode="auto">
            <a:xfrm>
              <a:off x="9474342" y="1318069"/>
              <a:ext cx="377825" cy="323850"/>
              <a:chOff x="7968208" y="692696"/>
              <a:chExt cx="1169987" cy="1012825"/>
            </a:xfrm>
          </p:grpSpPr>
          <p:sp>
            <p:nvSpPr>
              <p:cNvPr id="74" name="Freeform 102">
                <a:extLst>
                  <a:ext uri="{FF2B5EF4-FFF2-40B4-BE49-F238E27FC236}">
                    <a16:creationId xmlns:a16="http://schemas.microsoft.com/office/drawing/2014/main" id="{F22E949B-656F-47CA-A08C-E26B1694F1A1}"/>
                  </a:ext>
                </a:extLst>
              </p:cNvPr>
              <p:cNvSpPr>
                <a:spLocks noChangeArrowheads="1"/>
              </p:cNvSpPr>
              <p:nvPr/>
            </p:nvSpPr>
            <p:spPr bwMode="auto">
              <a:xfrm>
                <a:off x="7968208" y="692696"/>
                <a:ext cx="641350" cy="1012825"/>
              </a:xfrm>
              <a:custGeom>
                <a:avLst/>
                <a:gdLst>
                  <a:gd name="T0" fmla="*/ 2147483646 w 1782"/>
                  <a:gd name="T1" fmla="*/ 2147483646 h 2813"/>
                  <a:gd name="T2" fmla="*/ 2147483646 w 1782"/>
                  <a:gd name="T3" fmla="*/ 2147483646 h 2813"/>
                  <a:gd name="T4" fmla="*/ 2147483646 w 1782"/>
                  <a:gd name="T5" fmla="*/ 2147483646 h 2813"/>
                  <a:gd name="T6" fmla="*/ 2147483646 w 1782"/>
                  <a:gd name="T7" fmla="*/ 0 h 2813"/>
                  <a:gd name="T8" fmla="*/ 2147483646 w 1782"/>
                  <a:gd name="T9" fmla="*/ 0 h 2813"/>
                  <a:gd name="T10" fmla="*/ 2147483646 w 1782"/>
                  <a:gd name="T11" fmla="*/ 0 h 2813"/>
                  <a:gd name="T12" fmla="*/ 2147483646 w 1782"/>
                  <a:gd name="T13" fmla="*/ 2147483646 h 2813"/>
                  <a:gd name="T14" fmla="*/ 2147483646 w 1782"/>
                  <a:gd name="T15" fmla="*/ 2147483646 h 2813"/>
                  <a:gd name="T16" fmla="*/ 2147483646 w 1782"/>
                  <a:gd name="T17" fmla="*/ 2147483646 h 2813"/>
                  <a:gd name="T18" fmla="*/ 2147483646 w 1782"/>
                  <a:gd name="T19" fmla="*/ 2147483646 h 2813"/>
                  <a:gd name="T20" fmla="*/ 2147483646 w 1782"/>
                  <a:gd name="T21" fmla="*/ 2147483646 h 2813"/>
                  <a:gd name="T22" fmla="*/ 2147483646 w 1782"/>
                  <a:gd name="T23" fmla="*/ 2147483646 h 2813"/>
                  <a:gd name="T24" fmla="*/ 2147483646 w 1782"/>
                  <a:gd name="T25" fmla="*/ 2147483646 h 2813"/>
                  <a:gd name="T26" fmla="*/ 2147483646 w 1782"/>
                  <a:gd name="T27" fmla="*/ 2147483646 h 2813"/>
                  <a:gd name="T28" fmla="*/ 2147483646 w 1782"/>
                  <a:gd name="T29" fmla="*/ 2147483646 h 2813"/>
                  <a:gd name="T30" fmla="*/ 2147483646 w 1782"/>
                  <a:gd name="T31" fmla="*/ 2147483646 h 2813"/>
                  <a:gd name="T32" fmla="*/ 2147483646 w 1782"/>
                  <a:gd name="T33" fmla="*/ 2147483646 h 2813"/>
                  <a:gd name="T34" fmla="*/ 2147483646 w 1782"/>
                  <a:gd name="T35" fmla="*/ 2147483646 h 2813"/>
                  <a:gd name="T36" fmla="*/ 2147483646 w 1782"/>
                  <a:gd name="T37" fmla="*/ 2147483646 h 2813"/>
                  <a:gd name="T38" fmla="*/ 2147483646 w 1782"/>
                  <a:gd name="T39" fmla="*/ 2147483646 h 2813"/>
                  <a:gd name="T40" fmla="*/ 2147483646 w 1782"/>
                  <a:gd name="T41" fmla="*/ 2147483646 h 2813"/>
                  <a:gd name="T42" fmla="*/ 2147483646 w 1782"/>
                  <a:gd name="T43" fmla="*/ 2147483646 h 2813"/>
                  <a:gd name="T44" fmla="*/ 2147483646 w 1782"/>
                  <a:gd name="T45" fmla="*/ 2147483646 h 2813"/>
                  <a:gd name="T46" fmla="*/ 2147483646 w 1782"/>
                  <a:gd name="T47" fmla="*/ 2147483646 h 2813"/>
                  <a:gd name="T48" fmla="*/ 2147483646 w 1782"/>
                  <a:gd name="T49" fmla="*/ 2147483646 h 2813"/>
                  <a:gd name="T50" fmla="*/ 2147483646 w 1782"/>
                  <a:gd name="T51" fmla="*/ 2147483646 h 2813"/>
                  <a:gd name="T52" fmla="*/ 2147483646 w 1782"/>
                  <a:gd name="T53" fmla="*/ 2147483646 h 2813"/>
                  <a:gd name="T54" fmla="*/ 2147483646 w 1782"/>
                  <a:gd name="T55" fmla="*/ 2147483646 h 2813"/>
                  <a:gd name="T56" fmla="*/ 2147483646 w 1782"/>
                  <a:gd name="T57" fmla="*/ 2147483646 h 2813"/>
                  <a:gd name="T58" fmla="*/ 2147483646 w 1782"/>
                  <a:gd name="T59" fmla="*/ 2147483646 h 2813"/>
                  <a:gd name="T60" fmla="*/ 2147483646 w 1782"/>
                  <a:gd name="T61" fmla="*/ 2147483646 h 2813"/>
                  <a:gd name="T62" fmla="*/ 2147483646 w 1782"/>
                  <a:gd name="T63" fmla="*/ 2147483646 h 2813"/>
                  <a:gd name="T64" fmla="*/ 2147483646 w 1782"/>
                  <a:gd name="T65" fmla="*/ 2147483646 h 2813"/>
                  <a:gd name="T66" fmla="*/ 2147483646 w 1782"/>
                  <a:gd name="T67" fmla="*/ 2147483646 h 2813"/>
                  <a:gd name="T68" fmla="*/ 2147483646 w 1782"/>
                  <a:gd name="T69" fmla="*/ 2147483646 h 2813"/>
                  <a:gd name="T70" fmla="*/ 2147483646 w 1782"/>
                  <a:gd name="T71" fmla="*/ 2147483646 h 2813"/>
                  <a:gd name="T72" fmla="*/ 2147483646 w 1782"/>
                  <a:gd name="T73" fmla="*/ 2147483646 h 2813"/>
                  <a:gd name="T74" fmla="*/ 2147483646 w 1782"/>
                  <a:gd name="T75" fmla="*/ 2147483646 h 2813"/>
                  <a:gd name="T76" fmla="*/ 2147483646 w 1782"/>
                  <a:gd name="T77" fmla="*/ 2147483646 h 2813"/>
                  <a:gd name="T78" fmla="*/ 2147483646 w 1782"/>
                  <a:gd name="T79" fmla="*/ 2147483646 h 2813"/>
                  <a:gd name="T80" fmla="*/ 2147483646 w 1782"/>
                  <a:gd name="T81" fmla="*/ 2147483646 h 2813"/>
                  <a:gd name="T82" fmla="*/ 2147483646 w 1782"/>
                  <a:gd name="T83" fmla="*/ 2147483646 h 2813"/>
                  <a:gd name="T84" fmla="*/ 2147483646 w 1782"/>
                  <a:gd name="T85" fmla="*/ 2147483646 h 2813"/>
                  <a:gd name="T86" fmla="*/ 2147483646 w 1782"/>
                  <a:gd name="T87" fmla="*/ 2147483646 h 2813"/>
                  <a:gd name="T88" fmla="*/ 2147483646 w 1782"/>
                  <a:gd name="T89" fmla="*/ 2147483646 h 2813"/>
                  <a:gd name="T90" fmla="*/ 2147483646 w 1782"/>
                  <a:gd name="T91" fmla="*/ 2147483646 h 2813"/>
                  <a:gd name="T92" fmla="*/ 2147483646 w 1782"/>
                  <a:gd name="T93" fmla="*/ 2147483646 h 2813"/>
                  <a:gd name="T94" fmla="*/ 2147483646 w 1782"/>
                  <a:gd name="T95" fmla="*/ 2147483646 h 2813"/>
                  <a:gd name="T96" fmla="*/ 2147483646 w 1782"/>
                  <a:gd name="T97" fmla="*/ 2147483646 h 2813"/>
                  <a:gd name="T98" fmla="*/ 2147483646 w 1782"/>
                  <a:gd name="T99" fmla="*/ 2147483646 h 2813"/>
                  <a:gd name="T100" fmla="*/ 2147483646 w 1782"/>
                  <a:gd name="T101" fmla="*/ 2147483646 h 2813"/>
                  <a:gd name="T102" fmla="*/ 2147483646 w 1782"/>
                  <a:gd name="T103" fmla="*/ 2147483646 h 2813"/>
                  <a:gd name="T104" fmla="*/ 2147483646 w 1782"/>
                  <a:gd name="T105" fmla="*/ 2147483646 h 2813"/>
                  <a:gd name="T106" fmla="*/ 2147483646 w 1782"/>
                  <a:gd name="T107" fmla="*/ 2147483646 h 2813"/>
                  <a:gd name="T108" fmla="*/ 2147483646 w 1782"/>
                  <a:gd name="T109" fmla="*/ 2147483646 h 2813"/>
                  <a:gd name="T110" fmla="*/ 2147483646 w 1782"/>
                  <a:gd name="T111" fmla="*/ 2147483646 h 2813"/>
                  <a:gd name="T112" fmla="*/ 2147483646 w 1782"/>
                  <a:gd name="T113" fmla="*/ 2147483646 h 2813"/>
                  <a:gd name="T114" fmla="*/ 2147483646 w 1782"/>
                  <a:gd name="T115" fmla="*/ 2147483646 h 2813"/>
                  <a:gd name="T116" fmla="*/ 2147483646 w 1782"/>
                  <a:gd name="T117" fmla="*/ 2147483646 h 2813"/>
                  <a:gd name="T118" fmla="*/ 2147483646 w 1782"/>
                  <a:gd name="T119" fmla="*/ 2147483646 h 28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2" h="2813">
                    <a:moveTo>
                      <a:pt x="1593" y="93"/>
                    </a:moveTo>
                    <a:lnTo>
                      <a:pt x="1593" y="93"/>
                    </a:lnTo>
                    <a:cubicBezTo>
                      <a:pt x="1625" y="62"/>
                      <a:pt x="1687" y="62"/>
                      <a:pt x="1718" y="62"/>
                    </a:cubicBezTo>
                    <a:cubicBezTo>
                      <a:pt x="1750" y="31"/>
                      <a:pt x="1781" y="31"/>
                      <a:pt x="1781" y="0"/>
                    </a:cubicBezTo>
                    <a:cubicBezTo>
                      <a:pt x="1750" y="0"/>
                      <a:pt x="1750" y="0"/>
                      <a:pt x="1750" y="0"/>
                    </a:cubicBezTo>
                    <a:cubicBezTo>
                      <a:pt x="1500" y="0"/>
                      <a:pt x="1281" y="0"/>
                      <a:pt x="1031" y="0"/>
                    </a:cubicBezTo>
                    <a:cubicBezTo>
                      <a:pt x="843" y="0"/>
                      <a:pt x="687" y="31"/>
                      <a:pt x="531" y="93"/>
                    </a:cubicBezTo>
                    <a:cubicBezTo>
                      <a:pt x="375" y="187"/>
                      <a:pt x="281" y="312"/>
                      <a:pt x="218" y="468"/>
                    </a:cubicBezTo>
                    <a:cubicBezTo>
                      <a:pt x="187" y="562"/>
                      <a:pt x="187" y="687"/>
                      <a:pt x="187" y="781"/>
                    </a:cubicBezTo>
                    <a:cubicBezTo>
                      <a:pt x="218" y="906"/>
                      <a:pt x="218" y="1000"/>
                      <a:pt x="281" y="1062"/>
                    </a:cubicBezTo>
                    <a:cubicBezTo>
                      <a:pt x="375" y="1187"/>
                      <a:pt x="531" y="1250"/>
                      <a:pt x="656" y="1281"/>
                    </a:cubicBezTo>
                    <a:cubicBezTo>
                      <a:pt x="750" y="1281"/>
                      <a:pt x="812" y="1281"/>
                      <a:pt x="875" y="1281"/>
                    </a:cubicBezTo>
                    <a:lnTo>
                      <a:pt x="875" y="1312"/>
                    </a:lnTo>
                    <a:cubicBezTo>
                      <a:pt x="875" y="1343"/>
                      <a:pt x="875" y="1406"/>
                      <a:pt x="875" y="1437"/>
                    </a:cubicBezTo>
                    <a:cubicBezTo>
                      <a:pt x="875" y="1468"/>
                      <a:pt x="906" y="1500"/>
                      <a:pt x="906" y="1500"/>
                    </a:cubicBezTo>
                    <a:lnTo>
                      <a:pt x="937" y="1531"/>
                    </a:lnTo>
                    <a:cubicBezTo>
                      <a:pt x="968" y="1562"/>
                      <a:pt x="1000" y="1593"/>
                      <a:pt x="1000" y="1625"/>
                    </a:cubicBezTo>
                    <a:cubicBezTo>
                      <a:pt x="937" y="1625"/>
                      <a:pt x="875" y="1656"/>
                      <a:pt x="812" y="1656"/>
                    </a:cubicBezTo>
                    <a:cubicBezTo>
                      <a:pt x="656" y="1656"/>
                      <a:pt x="531" y="1687"/>
                      <a:pt x="406" y="1718"/>
                    </a:cubicBezTo>
                    <a:cubicBezTo>
                      <a:pt x="312" y="1781"/>
                      <a:pt x="218" y="1812"/>
                      <a:pt x="125" y="1906"/>
                    </a:cubicBezTo>
                    <a:cubicBezTo>
                      <a:pt x="31" y="2031"/>
                      <a:pt x="0" y="2187"/>
                      <a:pt x="31" y="2375"/>
                    </a:cubicBezTo>
                    <a:cubicBezTo>
                      <a:pt x="62" y="2531"/>
                      <a:pt x="156" y="2625"/>
                      <a:pt x="312" y="2687"/>
                    </a:cubicBezTo>
                    <a:cubicBezTo>
                      <a:pt x="437" y="2781"/>
                      <a:pt x="625" y="2812"/>
                      <a:pt x="781" y="2812"/>
                    </a:cubicBezTo>
                    <a:cubicBezTo>
                      <a:pt x="968" y="2812"/>
                      <a:pt x="1125" y="2812"/>
                      <a:pt x="1312" y="2750"/>
                    </a:cubicBezTo>
                    <a:cubicBezTo>
                      <a:pt x="1437" y="2687"/>
                      <a:pt x="1562" y="2625"/>
                      <a:pt x="1625" y="2531"/>
                    </a:cubicBezTo>
                    <a:cubicBezTo>
                      <a:pt x="1718" y="2406"/>
                      <a:pt x="1750" y="2281"/>
                      <a:pt x="1781" y="2156"/>
                    </a:cubicBezTo>
                    <a:cubicBezTo>
                      <a:pt x="1781" y="2031"/>
                      <a:pt x="1750" y="1875"/>
                      <a:pt x="1656" y="1781"/>
                    </a:cubicBezTo>
                    <a:cubicBezTo>
                      <a:pt x="1625" y="1687"/>
                      <a:pt x="1531" y="1625"/>
                      <a:pt x="1468" y="1562"/>
                    </a:cubicBezTo>
                    <a:cubicBezTo>
                      <a:pt x="1406" y="1500"/>
                      <a:pt x="1343" y="1468"/>
                      <a:pt x="1281" y="1406"/>
                    </a:cubicBezTo>
                    <a:cubicBezTo>
                      <a:pt x="1218" y="1343"/>
                      <a:pt x="1218" y="1281"/>
                      <a:pt x="1281" y="1187"/>
                    </a:cubicBezTo>
                    <a:cubicBezTo>
                      <a:pt x="1281" y="1187"/>
                      <a:pt x="1281" y="1187"/>
                      <a:pt x="1312" y="1187"/>
                    </a:cubicBezTo>
                    <a:cubicBezTo>
                      <a:pt x="1343" y="1156"/>
                      <a:pt x="1406" y="1093"/>
                      <a:pt x="1468" y="1062"/>
                    </a:cubicBezTo>
                    <a:cubicBezTo>
                      <a:pt x="1562" y="968"/>
                      <a:pt x="1625" y="843"/>
                      <a:pt x="1625" y="718"/>
                    </a:cubicBezTo>
                    <a:cubicBezTo>
                      <a:pt x="1656" y="625"/>
                      <a:pt x="1656" y="500"/>
                      <a:pt x="1625" y="406"/>
                    </a:cubicBezTo>
                    <a:cubicBezTo>
                      <a:pt x="1593" y="281"/>
                      <a:pt x="1531" y="187"/>
                      <a:pt x="1437" y="125"/>
                    </a:cubicBezTo>
                    <a:lnTo>
                      <a:pt x="1406" y="125"/>
                    </a:lnTo>
                    <a:cubicBezTo>
                      <a:pt x="1437" y="125"/>
                      <a:pt x="1437" y="93"/>
                      <a:pt x="1468" y="93"/>
                    </a:cubicBezTo>
                    <a:cubicBezTo>
                      <a:pt x="1500" y="93"/>
                      <a:pt x="1531" y="93"/>
                      <a:pt x="1593" y="93"/>
                    </a:cubicBezTo>
                    <a:close/>
                    <a:moveTo>
                      <a:pt x="1250" y="1812"/>
                    </a:moveTo>
                    <a:lnTo>
                      <a:pt x="1250" y="1812"/>
                    </a:lnTo>
                    <a:cubicBezTo>
                      <a:pt x="1343" y="1843"/>
                      <a:pt x="1406" y="1906"/>
                      <a:pt x="1437" y="1968"/>
                    </a:cubicBezTo>
                    <a:cubicBezTo>
                      <a:pt x="1562" y="2093"/>
                      <a:pt x="1531" y="2250"/>
                      <a:pt x="1437" y="2406"/>
                    </a:cubicBezTo>
                    <a:cubicBezTo>
                      <a:pt x="1343" y="2500"/>
                      <a:pt x="1218" y="2562"/>
                      <a:pt x="1062" y="2593"/>
                    </a:cubicBezTo>
                    <a:cubicBezTo>
                      <a:pt x="1000" y="2625"/>
                      <a:pt x="968" y="2625"/>
                      <a:pt x="937" y="2625"/>
                    </a:cubicBezTo>
                    <a:cubicBezTo>
                      <a:pt x="750" y="2625"/>
                      <a:pt x="625" y="2593"/>
                      <a:pt x="500" y="2468"/>
                    </a:cubicBezTo>
                    <a:cubicBezTo>
                      <a:pt x="406" y="2406"/>
                      <a:pt x="343" y="2312"/>
                      <a:pt x="343" y="2187"/>
                    </a:cubicBezTo>
                    <a:cubicBezTo>
                      <a:pt x="343" y="2093"/>
                      <a:pt x="406" y="2000"/>
                      <a:pt x="468" y="1937"/>
                    </a:cubicBezTo>
                    <a:cubicBezTo>
                      <a:pt x="593" y="1843"/>
                      <a:pt x="687" y="1781"/>
                      <a:pt x="843" y="1750"/>
                    </a:cubicBezTo>
                    <a:cubicBezTo>
                      <a:pt x="968" y="1750"/>
                      <a:pt x="1125" y="1750"/>
                      <a:pt x="1250" y="1812"/>
                    </a:cubicBezTo>
                    <a:close/>
                    <a:moveTo>
                      <a:pt x="1250" y="906"/>
                    </a:moveTo>
                    <a:lnTo>
                      <a:pt x="1250" y="906"/>
                    </a:lnTo>
                    <a:cubicBezTo>
                      <a:pt x="1218" y="1000"/>
                      <a:pt x="1187" y="1062"/>
                      <a:pt x="1093" y="1093"/>
                    </a:cubicBezTo>
                    <a:cubicBezTo>
                      <a:pt x="1000" y="1156"/>
                      <a:pt x="875" y="1125"/>
                      <a:pt x="781" y="1062"/>
                    </a:cubicBezTo>
                    <a:cubicBezTo>
                      <a:pt x="656" y="1000"/>
                      <a:pt x="593" y="875"/>
                      <a:pt x="562" y="718"/>
                    </a:cubicBezTo>
                    <a:cubicBezTo>
                      <a:pt x="531" y="656"/>
                      <a:pt x="531" y="593"/>
                      <a:pt x="531" y="531"/>
                    </a:cubicBezTo>
                    <a:cubicBezTo>
                      <a:pt x="531" y="468"/>
                      <a:pt x="562" y="375"/>
                      <a:pt x="593" y="281"/>
                    </a:cubicBezTo>
                    <a:cubicBezTo>
                      <a:pt x="687" y="125"/>
                      <a:pt x="843" y="93"/>
                      <a:pt x="1031" y="187"/>
                    </a:cubicBezTo>
                    <a:cubicBezTo>
                      <a:pt x="1125" y="250"/>
                      <a:pt x="1187" y="343"/>
                      <a:pt x="1218" y="468"/>
                    </a:cubicBezTo>
                    <a:cubicBezTo>
                      <a:pt x="1281" y="625"/>
                      <a:pt x="1312" y="750"/>
                      <a:pt x="1250" y="90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r-HR" sz="7200">
                  <a:solidFill>
                    <a:prstClr val="black"/>
                  </a:solidFill>
                  <a:latin typeface="Calibri" panose="020F0502020204030204"/>
                </a:endParaRPr>
              </a:p>
            </p:txBody>
          </p:sp>
          <p:sp>
            <p:nvSpPr>
              <p:cNvPr id="75" name="Freeform 103">
                <a:extLst>
                  <a:ext uri="{FF2B5EF4-FFF2-40B4-BE49-F238E27FC236}">
                    <a16:creationId xmlns:a16="http://schemas.microsoft.com/office/drawing/2014/main" id="{06371CDB-5DEF-4342-9FA0-15FD98695F0C}"/>
                  </a:ext>
                </a:extLst>
              </p:cNvPr>
              <p:cNvSpPr>
                <a:spLocks noChangeArrowheads="1"/>
              </p:cNvSpPr>
              <p:nvPr/>
            </p:nvSpPr>
            <p:spPr bwMode="auto">
              <a:xfrm>
                <a:off x="8687345" y="692696"/>
                <a:ext cx="450850" cy="450850"/>
              </a:xfrm>
              <a:custGeom>
                <a:avLst/>
                <a:gdLst>
                  <a:gd name="T0" fmla="*/ 2147483646 w 1251"/>
                  <a:gd name="T1" fmla="*/ 2147483646 h 1251"/>
                  <a:gd name="T2" fmla="*/ 2147483646 w 1251"/>
                  <a:gd name="T3" fmla="*/ 2147483646 h 1251"/>
                  <a:gd name="T4" fmla="*/ 2147483646 w 1251"/>
                  <a:gd name="T5" fmla="*/ 0 h 1251"/>
                  <a:gd name="T6" fmla="*/ 2147483646 w 1251"/>
                  <a:gd name="T7" fmla="*/ 0 h 1251"/>
                  <a:gd name="T8" fmla="*/ 2147483646 w 1251"/>
                  <a:gd name="T9" fmla="*/ 2147483646 h 1251"/>
                  <a:gd name="T10" fmla="*/ 0 w 1251"/>
                  <a:gd name="T11" fmla="*/ 2147483646 h 1251"/>
                  <a:gd name="T12" fmla="*/ 0 w 1251"/>
                  <a:gd name="T13" fmla="*/ 2147483646 h 1251"/>
                  <a:gd name="T14" fmla="*/ 2147483646 w 1251"/>
                  <a:gd name="T15" fmla="*/ 2147483646 h 1251"/>
                  <a:gd name="T16" fmla="*/ 2147483646 w 1251"/>
                  <a:gd name="T17" fmla="*/ 2147483646 h 1251"/>
                  <a:gd name="T18" fmla="*/ 2147483646 w 1251"/>
                  <a:gd name="T19" fmla="*/ 2147483646 h 1251"/>
                  <a:gd name="T20" fmla="*/ 2147483646 w 1251"/>
                  <a:gd name="T21" fmla="*/ 2147483646 h 1251"/>
                  <a:gd name="T22" fmla="*/ 2147483646 w 1251"/>
                  <a:gd name="T23" fmla="*/ 2147483646 h 1251"/>
                  <a:gd name="T24" fmla="*/ 2147483646 w 1251"/>
                  <a:gd name="T25" fmla="*/ 2147483646 h 1251"/>
                  <a:gd name="T26" fmla="*/ 2147483646 w 1251"/>
                  <a:gd name="T27" fmla="*/ 2147483646 h 12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1" h="1251">
                    <a:moveTo>
                      <a:pt x="718" y="531"/>
                    </a:moveTo>
                    <a:lnTo>
                      <a:pt x="718" y="531"/>
                    </a:lnTo>
                    <a:cubicBezTo>
                      <a:pt x="718" y="343"/>
                      <a:pt x="718" y="156"/>
                      <a:pt x="718" y="0"/>
                    </a:cubicBezTo>
                    <a:cubicBezTo>
                      <a:pt x="656" y="0"/>
                      <a:pt x="593" y="0"/>
                      <a:pt x="531" y="0"/>
                    </a:cubicBezTo>
                    <a:cubicBezTo>
                      <a:pt x="531" y="156"/>
                      <a:pt x="531" y="343"/>
                      <a:pt x="531" y="531"/>
                    </a:cubicBezTo>
                    <a:cubicBezTo>
                      <a:pt x="343" y="531"/>
                      <a:pt x="187" y="531"/>
                      <a:pt x="0" y="531"/>
                    </a:cubicBezTo>
                    <a:cubicBezTo>
                      <a:pt x="0" y="593"/>
                      <a:pt x="0" y="656"/>
                      <a:pt x="0" y="687"/>
                    </a:cubicBezTo>
                    <a:cubicBezTo>
                      <a:pt x="187" y="687"/>
                      <a:pt x="343" y="687"/>
                      <a:pt x="531" y="687"/>
                    </a:cubicBezTo>
                    <a:cubicBezTo>
                      <a:pt x="531" y="875"/>
                      <a:pt x="531" y="1062"/>
                      <a:pt x="531" y="1250"/>
                    </a:cubicBezTo>
                    <a:cubicBezTo>
                      <a:pt x="593" y="1250"/>
                      <a:pt x="656" y="1250"/>
                      <a:pt x="718" y="1250"/>
                    </a:cubicBezTo>
                    <a:cubicBezTo>
                      <a:pt x="718" y="1062"/>
                      <a:pt x="718" y="875"/>
                      <a:pt x="718" y="687"/>
                    </a:cubicBezTo>
                    <a:cubicBezTo>
                      <a:pt x="906" y="687"/>
                      <a:pt x="1062" y="687"/>
                      <a:pt x="1250" y="687"/>
                    </a:cubicBezTo>
                    <a:cubicBezTo>
                      <a:pt x="1250" y="656"/>
                      <a:pt x="1250" y="593"/>
                      <a:pt x="1250" y="531"/>
                    </a:cubicBezTo>
                    <a:cubicBezTo>
                      <a:pt x="1062" y="531"/>
                      <a:pt x="906" y="531"/>
                      <a:pt x="718" y="531"/>
                    </a:cubicBezTo>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r-HR" sz="7200">
                  <a:solidFill>
                    <a:prstClr val="black"/>
                  </a:solidFill>
                  <a:latin typeface="Calibri" panose="020F0502020204030204"/>
                </a:endParaRPr>
              </a:p>
            </p:txBody>
          </p:sp>
        </p:grpSp>
        <p:sp>
          <p:nvSpPr>
            <p:cNvPr id="98" name="AutoShape 75">
              <a:extLst>
                <a:ext uri="{FF2B5EF4-FFF2-40B4-BE49-F238E27FC236}">
                  <a16:creationId xmlns:a16="http://schemas.microsoft.com/office/drawing/2014/main" id="{25DDCCA2-2852-4BED-B867-645ADD9F2BAF}"/>
                </a:ext>
              </a:extLst>
            </p:cNvPr>
            <p:cNvSpPr>
              <a:spLocks/>
            </p:cNvSpPr>
            <p:nvPr/>
          </p:nvSpPr>
          <p:spPr bwMode="auto">
            <a:xfrm>
              <a:off x="9196530" y="1738759"/>
              <a:ext cx="936625"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a:solidFill>
                    <a:srgbClr val="FFFFFF"/>
                  </a:solidFill>
                  <a:latin typeface="Gill Sans MT" panose="020B0502020104020203" pitchFamily="34" charset="-18"/>
                  <a:sym typeface="Avenir Next Regular"/>
                </a:rPr>
                <a:t>THE OMNIPRESENCE OF </a:t>
              </a:r>
              <a:r>
                <a:rPr lang="en-US" altLang="en-US" sz="1600" b="1">
                  <a:solidFill>
                    <a:srgbClr val="FFFFFF"/>
                  </a:solidFill>
                  <a:latin typeface="Gill Sans MT" panose="020B0502020104020203" pitchFamily="34" charset="-18"/>
                  <a:sym typeface="Avenir Next Regular"/>
                </a:rPr>
                <a:t>GOOGLE</a:t>
              </a:r>
              <a:endParaRPr lang="en-US" altLang="en-US" sz="3600">
                <a:solidFill>
                  <a:srgbClr val="3F403E"/>
                </a:solidFill>
                <a:latin typeface="Gill Sans MT" panose="020B0502020104020203" pitchFamily="34" charset="-18"/>
              </a:endParaRPr>
            </a:p>
          </p:txBody>
        </p:sp>
      </p:grpSp>
      <p:grpSp>
        <p:nvGrpSpPr>
          <p:cNvPr id="113" name="Group 112"/>
          <p:cNvGrpSpPr/>
          <p:nvPr/>
        </p:nvGrpSpPr>
        <p:grpSpPr>
          <a:xfrm>
            <a:off x="15452000" y="2487199"/>
            <a:ext cx="1879478" cy="1473108"/>
            <a:chOff x="7726503" y="1243457"/>
            <a:chExt cx="939800" cy="736602"/>
          </a:xfrm>
        </p:grpSpPr>
        <p:sp>
          <p:nvSpPr>
            <p:cNvPr id="71" name="AutoShape 79">
              <a:extLst>
                <a:ext uri="{FF2B5EF4-FFF2-40B4-BE49-F238E27FC236}">
                  <a16:creationId xmlns:a16="http://schemas.microsoft.com/office/drawing/2014/main" id="{C6627FE9-9FFC-440F-BDC3-8B9A9D50BCBB}"/>
                </a:ext>
              </a:extLst>
            </p:cNvPr>
            <p:cNvSpPr>
              <a:spLocks/>
            </p:cNvSpPr>
            <p:nvPr/>
          </p:nvSpPr>
          <p:spPr bwMode="auto">
            <a:xfrm>
              <a:off x="7726503" y="1608584"/>
              <a:ext cx="939800"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a:solidFill>
                    <a:srgbClr val="FFFFFF"/>
                  </a:solidFill>
                  <a:latin typeface="Gill Sans MT" panose="020B0502020104020203" pitchFamily="34" charset="-18"/>
                  <a:sym typeface="Avenir Next Regular"/>
                </a:rPr>
                <a:t>THE </a:t>
              </a:r>
              <a:br>
                <a:rPr lang="en-US" altLang="en-US" sz="1600">
                  <a:solidFill>
                    <a:srgbClr val="FFFFFF"/>
                  </a:solidFill>
                  <a:latin typeface="Gill Sans MT" panose="020B0502020104020203" pitchFamily="34" charset="-18"/>
                  <a:sym typeface="Avenir Next Regular"/>
                </a:rPr>
              </a:br>
              <a:r>
                <a:rPr lang="en-US" altLang="en-US" sz="1600">
                  <a:solidFill>
                    <a:srgbClr val="FFFFFF"/>
                  </a:solidFill>
                  <a:latin typeface="Gill Sans MT" panose="020B0502020104020203" pitchFamily="34" charset="-18"/>
                  <a:sym typeface="Avenir Next Regular"/>
                </a:rPr>
                <a:t>SIMPLICITY OF </a:t>
              </a:r>
              <a:r>
                <a:rPr lang="en-US" altLang="en-US" sz="1600" b="1">
                  <a:solidFill>
                    <a:srgbClr val="FFFFFF"/>
                  </a:solidFill>
                  <a:latin typeface="Gill Sans MT" panose="020B0502020104020203" pitchFamily="34" charset="-18"/>
                  <a:sym typeface="Avenir Next Regular"/>
                </a:rPr>
                <a:t>APPLE</a:t>
              </a:r>
              <a:endParaRPr lang="en-US" altLang="en-US" sz="3600">
                <a:solidFill>
                  <a:srgbClr val="3F403E"/>
                </a:solidFill>
                <a:latin typeface="Gill Sans MT" panose="020B0502020104020203" pitchFamily="34" charset="-18"/>
              </a:endParaRPr>
            </a:p>
          </p:txBody>
        </p:sp>
        <p:sp>
          <p:nvSpPr>
            <p:cNvPr id="99" name="Freeform 79">
              <a:extLst>
                <a:ext uri="{FF2B5EF4-FFF2-40B4-BE49-F238E27FC236}">
                  <a16:creationId xmlns:a16="http://schemas.microsoft.com/office/drawing/2014/main" id="{AA0A7B7D-0CCC-4211-99CA-E986212BDA5F}"/>
                </a:ext>
              </a:extLst>
            </p:cNvPr>
            <p:cNvSpPr>
              <a:spLocks noChangeArrowheads="1"/>
            </p:cNvSpPr>
            <p:nvPr/>
          </p:nvSpPr>
          <p:spPr bwMode="auto">
            <a:xfrm rot="16200000">
              <a:off x="8046386" y="1168051"/>
              <a:ext cx="306387" cy="457200"/>
            </a:xfrm>
            <a:custGeom>
              <a:avLst/>
              <a:gdLst>
                <a:gd name="T0" fmla="*/ 2147483646 w 1138"/>
                <a:gd name="T1" fmla="*/ 0 h 1695"/>
                <a:gd name="T2" fmla="*/ 2147483646 w 1138"/>
                <a:gd name="T3" fmla="*/ 0 h 1695"/>
                <a:gd name="T4" fmla="*/ 2147483646 w 1138"/>
                <a:gd name="T5" fmla="*/ 0 h 1695"/>
                <a:gd name="T6" fmla="*/ 0 w 1138"/>
                <a:gd name="T7" fmla="*/ 2147483646 h 1695"/>
                <a:gd name="T8" fmla="*/ 0 w 1138"/>
                <a:gd name="T9" fmla="*/ 2147483646 h 1695"/>
                <a:gd name="T10" fmla="*/ 2147483646 w 1138"/>
                <a:gd name="T11" fmla="*/ 2147483646 h 1695"/>
                <a:gd name="T12" fmla="*/ 2147483646 w 1138"/>
                <a:gd name="T13" fmla="*/ 2147483646 h 1695"/>
                <a:gd name="T14" fmla="*/ 2147483646 w 1138"/>
                <a:gd name="T15" fmla="*/ 2147483646 h 1695"/>
                <a:gd name="T16" fmla="*/ 2147483646 w 1138"/>
                <a:gd name="T17" fmla="*/ 2147483646 h 1695"/>
                <a:gd name="T18" fmla="*/ 2147483646 w 1138"/>
                <a:gd name="T19" fmla="*/ 0 h 1695"/>
                <a:gd name="T20" fmla="*/ 2147483646 w 1138"/>
                <a:gd name="T21" fmla="*/ 2147483646 h 1695"/>
                <a:gd name="T22" fmla="*/ 2147483646 w 1138"/>
                <a:gd name="T23" fmla="*/ 2147483646 h 1695"/>
                <a:gd name="T24" fmla="*/ 2147483646 w 1138"/>
                <a:gd name="T25" fmla="*/ 2147483646 h 1695"/>
                <a:gd name="T26" fmla="*/ 2147483646 w 1138"/>
                <a:gd name="T27" fmla="*/ 2147483646 h 1695"/>
                <a:gd name="T28" fmla="*/ 2147483646 w 1138"/>
                <a:gd name="T29" fmla="*/ 2147483646 h 1695"/>
                <a:gd name="T30" fmla="*/ 2147483646 w 1138"/>
                <a:gd name="T31" fmla="*/ 2147483646 h 1695"/>
                <a:gd name="T32" fmla="*/ 2147483646 w 1138"/>
                <a:gd name="T33" fmla="*/ 2147483646 h 1695"/>
                <a:gd name="T34" fmla="*/ 2147483646 w 1138"/>
                <a:gd name="T35" fmla="*/ 2147483646 h 1695"/>
                <a:gd name="T36" fmla="*/ 2147483646 w 1138"/>
                <a:gd name="T37" fmla="*/ 2147483646 h 1695"/>
                <a:gd name="T38" fmla="*/ 2147483646 w 1138"/>
                <a:gd name="T39" fmla="*/ 2147483646 h 1695"/>
                <a:gd name="T40" fmla="*/ 2147483646 w 1138"/>
                <a:gd name="T41" fmla="*/ 2147483646 h 1695"/>
                <a:gd name="T42" fmla="*/ 2147483646 w 1138"/>
                <a:gd name="T43" fmla="*/ 2147483646 h 1695"/>
                <a:gd name="T44" fmla="*/ 2147483646 w 1138"/>
                <a:gd name="T45" fmla="*/ 2147483646 h 1695"/>
                <a:gd name="T46" fmla="*/ 2147483646 w 1138"/>
                <a:gd name="T47" fmla="*/ 2147483646 h 1695"/>
                <a:gd name="T48" fmla="*/ 2147483646 w 1138"/>
                <a:gd name="T49" fmla="*/ 2147483646 h 1695"/>
                <a:gd name="T50" fmla="*/ 2147483646 w 1138"/>
                <a:gd name="T51" fmla="*/ 2147483646 h 16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8" h="1695">
                  <a:moveTo>
                    <a:pt x="1026" y="0"/>
                  </a:moveTo>
                  <a:lnTo>
                    <a:pt x="1026" y="0"/>
                  </a:lnTo>
                  <a:cubicBezTo>
                    <a:pt x="111" y="0"/>
                    <a:pt x="111" y="0"/>
                    <a:pt x="111" y="0"/>
                  </a:cubicBezTo>
                  <a:cubicBezTo>
                    <a:pt x="27" y="0"/>
                    <a:pt x="0" y="56"/>
                    <a:pt x="0" y="111"/>
                  </a:cubicBezTo>
                  <a:cubicBezTo>
                    <a:pt x="0" y="1583"/>
                    <a:pt x="0" y="1583"/>
                    <a:pt x="0" y="1583"/>
                  </a:cubicBezTo>
                  <a:cubicBezTo>
                    <a:pt x="0" y="1638"/>
                    <a:pt x="27" y="1694"/>
                    <a:pt x="111" y="1694"/>
                  </a:cubicBezTo>
                  <a:cubicBezTo>
                    <a:pt x="1026" y="1694"/>
                    <a:pt x="1026" y="1694"/>
                    <a:pt x="1026" y="1694"/>
                  </a:cubicBezTo>
                  <a:cubicBezTo>
                    <a:pt x="1082" y="1694"/>
                    <a:pt x="1137" y="1638"/>
                    <a:pt x="1137" y="1583"/>
                  </a:cubicBezTo>
                  <a:cubicBezTo>
                    <a:pt x="1137" y="111"/>
                    <a:pt x="1137" y="111"/>
                    <a:pt x="1137" y="111"/>
                  </a:cubicBezTo>
                  <a:cubicBezTo>
                    <a:pt x="1137" y="56"/>
                    <a:pt x="1082" y="0"/>
                    <a:pt x="1026" y="0"/>
                  </a:cubicBezTo>
                  <a:close/>
                  <a:moveTo>
                    <a:pt x="555" y="1638"/>
                  </a:moveTo>
                  <a:lnTo>
                    <a:pt x="555" y="1638"/>
                  </a:lnTo>
                  <a:cubicBezTo>
                    <a:pt x="499" y="1638"/>
                    <a:pt x="471" y="1583"/>
                    <a:pt x="471" y="1527"/>
                  </a:cubicBezTo>
                  <a:cubicBezTo>
                    <a:pt x="471" y="1499"/>
                    <a:pt x="499" y="1443"/>
                    <a:pt x="555" y="1443"/>
                  </a:cubicBezTo>
                  <a:cubicBezTo>
                    <a:pt x="610" y="1443"/>
                    <a:pt x="638" y="1499"/>
                    <a:pt x="638" y="1527"/>
                  </a:cubicBezTo>
                  <a:cubicBezTo>
                    <a:pt x="638" y="1583"/>
                    <a:pt x="610" y="1638"/>
                    <a:pt x="555" y="1638"/>
                  </a:cubicBezTo>
                  <a:close/>
                  <a:moveTo>
                    <a:pt x="971" y="1305"/>
                  </a:moveTo>
                  <a:lnTo>
                    <a:pt x="971" y="1305"/>
                  </a:lnTo>
                  <a:cubicBezTo>
                    <a:pt x="971" y="1361"/>
                    <a:pt x="943" y="1388"/>
                    <a:pt x="888" y="1388"/>
                  </a:cubicBezTo>
                  <a:cubicBezTo>
                    <a:pt x="222" y="1388"/>
                    <a:pt x="222" y="1388"/>
                    <a:pt x="222" y="1388"/>
                  </a:cubicBezTo>
                  <a:cubicBezTo>
                    <a:pt x="166" y="1388"/>
                    <a:pt x="138" y="1361"/>
                    <a:pt x="138" y="1305"/>
                  </a:cubicBezTo>
                  <a:cubicBezTo>
                    <a:pt x="138" y="222"/>
                    <a:pt x="138" y="222"/>
                    <a:pt x="138" y="222"/>
                  </a:cubicBezTo>
                  <a:cubicBezTo>
                    <a:pt x="138" y="195"/>
                    <a:pt x="166" y="140"/>
                    <a:pt x="222" y="140"/>
                  </a:cubicBezTo>
                  <a:cubicBezTo>
                    <a:pt x="888" y="140"/>
                    <a:pt x="888" y="140"/>
                    <a:pt x="888" y="140"/>
                  </a:cubicBezTo>
                  <a:cubicBezTo>
                    <a:pt x="943" y="140"/>
                    <a:pt x="971" y="195"/>
                    <a:pt x="971" y="222"/>
                  </a:cubicBezTo>
                  <a:lnTo>
                    <a:pt x="971" y="130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lIns="136963" tIns="68574" rIns="136963" bIns="68574" anchor="ctr"/>
            <a:lstStyle/>
            <a:p>
              <a:endParaRPr lang="hr-HR" sz="7200">
                <a:solidFill>
                  <a:prstClr val="black"/>
                </a:solidFill>
                <a:latin typeface="Calibri" panose="020F0502020204030204"/>
              </a:endParaRPr>
            </a:p>
          </p:txBody>
        </p:sp>
      </p:grpSp>
      <p:grpSp>
        <p:nvGrpSpPr>
          <p:cNvPr id="111" name="Group 110"/>
          <p:cNvGrpSpPr/>
          <p:nvPr/>
        </p:nvGrpSpPr>
        <p:grpSpPr>
          <a:xfrm>
            <a:off x="13475860" y="7065425"/>
            <a:ext cx="2558883" cy="2279502"/>
            <a:chOff x="6738368" y="3532719"/>
            <a:chExt cx="1279525" cy="1139825"/>
          </a:xfrm>
        </p:grpSpPr>
        <p:grpSp>
          <p:nvGrpSpPr>
            <p:cNvPr id="59" name="Group 55">
              <a:extLst>
                <a:ext uri="{FF2B5EF4-FFF2-40B4-BE49-F238E27FC236}">
                  <a16:creationId xmlns:a16="http://schemas.microsoft.com/office/drawing/2014/main" id="{59205D4D-EA33-495D-A5E1-4A75ACB23C2F}"/>
                </a:ext>
              </a:extLst>
            </p:cNvPr>
            <p:cNvGrpSpPr>
              <a:grpSpLocks/>
            </p:cNvGrpSpPr>
            <p:nvPr/>
          </p:nvGrpSpPr>
          <p:grpSpPr bwMode="auto">
            <a:xfrm>
              <a:off x="6738368" y="3532719"/>
              <a:ext cx="1279525" cy="1139825"/>
              <a:chOff x="-1" y="-1"/>
              <a:chExt cx="1280060" cy="1139985"/>
            </a:xfrm>
            <a:solidFill>
              <a:srgbClr val="588080"/>
            </a:solidFill>
          </p:grpSpPr>
          <p:sp>
            <p:nvSpPr>
              <p:cNvPr id="60" name="AutoShape 56">
                <a:extLst>
                  <a:ext uri="{FF2B5EF4-FFF2-40B4-BE49-F238E27FC236}">
                    <a16:creationId xmlns:a16="http://schemas.microsoft.com/office/drawing/2014/main" id="{CB257302-8CE8-43F1-9FD8-853B677DFA97}"/>
                  </a:ext>
                </a:extLst>
              </p:cNvPr>
              <p:cNvSpPr>
                <a:spLocks/>
              </p:cNvSpPr>
              <p:nvPr/>
            </p:nvSpPr>
            <p:spPr bwMode="auto">
              <a:xfrm rot="3374952">
                <a:off x="765698" y="57977"/>
                <a:ext cx="345348" cy="5911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1369390">
                  <a:defRPr/>
                </a:pPr>
                <a:endParaRPr lang="en-US" altLang="en-US" sz="7200">
                  <a:solidFill>
                    <a:srgbClr val="C6C8C3"/>
                  </a:solidFill>
                  <a:latin typeface="Gill Sans MT" panose="020B0502020104020203" pitchFamily="34" charset="0"/>
                </a:endParaRPr>
              </a:p>
            </p:txBody>
          </p:sp>
          <p:sp>
            <p:nvSpPr>
              <p:cNvPr id="61" name="AutoShape 57">
                <a:extLst>
                  <a:ext uri="{FF2B5EF4-FFF2-40B4-BE49-F238E27FC236}">
                    <a16:creationId xmlns:a16="http://schemas.microsoft.com/office/drawing/2014/main" id="{C62CAEA2-799B-4AE6-86FF-F4030854A928}"/>
                  </a:ext>
                </a:extLst>
              </p:cNvPr>
              <p:cNvSpPr>
                <a:spLocks/>
              </p:cNvSpPr>
              <p:nvPr/>
            </p:nvSpPr>
            <p:spPr bwMode="auto">
              <a:xfrm>
                <a:off x="0" y="0"/>
                <a:ext cx="1139984" cy="11399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pFill/>
              <a:ln w="12700" cap="flat" cmpd="sng">
                <a:solidFill>
                  <a:srgbClr val="F2F7ED"/>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369390">
                  <a:defRPr/>
                </a:pPr>
                <a:endParaRPr lang="en-US" altLang="en-US" sz="7200">
                  <a:solidFill>
                    <a:srgbClr val="C6C8C3"/>
                  </a:solidFill>
                  <a:latin typeface="Gill Sans MT" panose="020B0502020104020203" pitchFamily="34" charset="0"/>
                  <a:cs typeface="Arial" panose="020B0604020202020204" pitchFamily="34" charset="0"/>
                </a:endParaRPr>
              </a:p>
            </p:txBody>
          </p:sp>
        </p:grpSp>
        <p:sp>
          <p:nvSpPr>
            <p:cNvPr id="70" name="AutoShape 69">
              <a:extLst>
                <a:ext uri="{FF2B5EF4-FFF2-40B4-BE49-F238E27FC236}">
                  <a16:creationId xmlns:a16="http://schemas.microsoft.com/office/drawing/2014/main" id="{F001BD25-5D0A-471C-9ED9-0665E7341F16}"/>
                </a:ext>
              </a:extLst>
            </p:cNvPr>
            <p:cNvSpPr>
              <a:spLocks/>
            </p:cNvSpPr>
            <p:nvPr/>
          </p:nvSpPr>
          <p:spPr bwMode="auto">
            <a:xfrm>
              <a:off x="6816867" y="4151759"/>
              <a:ext cx="955675" cy="371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defTabSz="684213">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17462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2034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26606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117850" indent="520700" defTabSz="684213" eaLnBrk="0" fontAlgn="base" hangingPunct="0">
                <a:spcBef>
                  <a:spcPct val="0"/>
                </a:spcBef>
                <a:spcAft>
                  <a:spcPct val="0"/>
                </a:spcAft>
                <a:defRPr sz="13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lnSpc>
                  <a:spcPts val="1800"/>
                </a:lnSpc>
              </a:pPr>
              <a:r>
                <a:rPr lang="en-US" altLang="en-US" sz="1600">
                  <a:solidFill>
                    <a:srgbClr val="FFFFFF"/>
                  </a:solidFill>
                  <a:latin typeface="Gill Sans MT" panose="020B0502020104020203" pitchFamily="34" charset="-18"/>
                  <a:sym typeface="Avenir Next Regular"/>
                </a:rPr>
                <a:t>THE </a:t>
              </a:r>
              <a:br>
                <a:rPr lang="en-US" altLang="en-US" sz="1600">
                  <a:solidFill>
                    <a:srgbClr val="FFFFFF"/>
                  </a:solidFill>
                  <a:latin typeface="Gill Sans MT" panose="020B0502020104020203" pitchFamily="34" charset="-18"/>
                  <a:sym typeface="Avenir Next Regular"/>
                </a:rPr>
              </a:br>
              <a:r>
                <a:rPr lang="en-US" altLang="en-US" sz="1600">
                  <a:solidFill>
                    <a:srgbClr val="FFFFFF"/>
                  </a:solidFill>
                  <a:latin typeface="Gill Sans MT" panose="020B0502020104020203" pitchFamily="34" charset="-18"/>
                  <a:sym typeface="Avenir Next Regular"/>
                </a:rPr>
                <a:t>EXPERIENCE OF </a:t>
              </a:r>
              <a:r>
                <a:rPr lang="en-US" altLang="en-US" sz="1600" b="1">
                  <a:solidFill>
                    <a:srgbClr val="FFFFFF"/>
                  </a:solidFill>
                  <a:latin typeface="Gill Sans MT" panose="020B0502020104020203" pitchFamily="34" charset="-18"/>
                  <a:sym typeface="Avenir Next Regular"/>
                </a:rPr>
                <a:t>UBER</a:t>
              </a:r>
              <a:endParaRPr lang="en-US" altLang="en-US" sz="3600">
                <a:solidFill>
                  <a:srgbClr val="3F403E"/>
                </a:solidFill>
                <a:latin typeface="Gill Sans MT" panose="020B0502020104020203" pitchFamily="34" charset="-18"/>
              </a:endParaRPr>
            </a:p>
          </p:txBody>
        </p:sp>
        <p:pic>
          <p:nvPicPr>
            <p:cNvPr id="107" name="Picture 2">
              <a:extLst>
                <a:ext uri="{FF2B5EF4-FFF2-40B4-BE49-F238E27FC236}">
                  <a16:creationId xmlns:a16="http://schemas.microsoft.com/office/drawing/2014/main" id="{9D798C06-50CF-4B4A-B1EC-125EB93366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6103" y="366598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5" name="Rectangle 114">
            <a:extLst>
              <a:ext uri="{FF2B5EF4-FFF2-40B4-BE49-F238E27FC236}">
                <a16:creationId xmlns:a16="http://schemas.microsoft.com/office/drawing/2014/main" id="{33135084-21B6-448B-9B6D-1569A37ABBCC}"/>
              </a:ext>
            </a:extLst>
          </p:cNvPr>
          <p:cNvSpPr/>
          <p:nvPr/>
        </p:nvSpPr>
        <p:spPr>
          <a:xfrm>
            <a:off x="5480146" y="11281109"/>
            <a:ext cx="13207578" cy="1529265"/>
          </a:xfrm>
          <a:prstGeom prst="rect">
            <a:avLst/>
          </a:prstGeom>
        </p:spPr>
        <p:txBody>
          <a:bodyPr wrap="square" anchor="ctr">
            <a:spAutoFit/>
          </a:bodyPr>
          <a:lstStyle/>
          <a:p>
            <a:pPr algn="ctr">
              <a:lnSpc>
                <a:spcPts val="11113"/>
              </a:lnSpc>
            </a:pPr>
            <a:r>
              <a:rPr lang="hr-HR" sz="9600" b="1" dirty="0">
                <a:solidFill>
                  <a:schemeClr val="bg1"/>
                </a:solidFill>
                <a:effectLst>
                  <a:outerShdw blurRad="50800" dist="50800" dir="2700000" algn="tl" rotWithShape="0">
                    <a:prstClr val="black">
                      <a:alpha val="40000"/>
                    </a:prstClr>
                  </a:outerShdw>
                </a:effectLst>
                <a:latin typeface="Teko" panose="02000000000000000000" pitchFamily="50" charset="0"/>
                <a:ea typeface="Arial" charset="0"/>
                <a:cs typeface="Teko" panose="02000000000000000000" pitchFamily="50" charset="0"/>
              </a:rPr>
              <a:t>DIGITAL LIFE</a:t>
            </a:r>
            <a:endParaRPr lang="en-US" sz="266" b="1" dirty="0">
              <a:solidFill>
                <a:schemeClr val="bg1"/>
              </a:solidFill>
              <a:effectLst>
                <a:outerShdw blurRad="50800" dist="50800" dir="2700000" algn="tl" rotWithShape="0">
                  <a:prstClr val="black">
                    <a:alpha val="40000"/>
                  </a:prstClr>
                </a:outerShdw>
              </a:effectLst>
              <a:latin typeface="Teko" panose="02000000000000000000" pitchFamily="50" charset="0"/>
              <a:ea typeface="Arial" charset="0"/>
              <a:cs typeface="Teko" panose="02000000000000000000" pitchFamily="50" charset="0"/>
            </a:endParaRPr>
          </a:p>
        </p:txBody>
      </p:sp>
    </p:spTree>
    <p:extLst>
      <p:ext uri="{BB962C8B-B14F-4D97-AF65-F5344CB8AC3E}">
        <p14:creationId xmlns:p14="http://schemas.microsoft.com/office/powerpoint/2010/main" val="848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1000"/>
                                        <p:tgtEl>
                                          <p:spTgt spid="10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fade">
                                      <p:cBhvr>
                                        <p:cTn id="13" dur="1000"/>
                                        <p:tgtEl>
                                          <p:spTgt spid="10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1000"/>
                                        <p:tgtEl>
                                          <p:spTgt spid="1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1000"/>
                                        <p:tgtEl>
                                          <p:spTgt spid="10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10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childTnLst>
                                </p:cTn>
                              </p:par>
                              <p:par>
                                <p:cTn id="44" presetID="10" presetClass="entr" presetSubtype="0"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fade">
                                      <p:cBhvr>
                                        <p:cTn id="46" dur="1000"/>
                                        <p:tgtEl>
                                          <p:spTgt spid="108"/>
                                        </p:tgtEl>
                                      </p:cBhvr>
                                    </p:animEffect>
                                  </p:childTnLst>
                                </p:cTn>
                              </p:par>
                              <p:par>
                                <p:cTn id="47" presetID="10"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1000"/>
                                        <p:tgtEl>
                                          <p:spTgt spid="109"/>
                                        </p:tgtEl>
                                      </p:cBhvr>
                                    </p:animEffect>
                                  </p:childTnLst>
                                </p:cTn>
                              </p:par>
                              <p:par>
                                <p:cTn id="50" presetID="10" presetClass="entr" presetSubtype="0" fill="hold"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1000"/>
                                        <p:tgtEl>
                                          <p:spTgt spid="110"/>
                                        </p:tgtEl>
                                      </p:cBhvr>
                                    </p:animEffect>
                                  </p:childTnLst>
                                </p:cTn>
                              </p:par>
                              <p:par>
                                <p:cTn id="53" presetID="10"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10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1000"/>
                                        <p:tgtEl>
                                          <p:spTgt spid="90"/>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childTnLst>
                                </p:cTn>
                              </p:par>
                              <p:par>
                                <p:cTn id="62" presetID="10" presetClass="entr" presetSubtype="0" fill="hold" nodeType="with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fade">
                                      <p:cBhvr>
                                        <p:cTn id="64" dur="1000"/>
                                        <p:tgtEl>
                                          <p:spTgt spid="113"/>
                                        </p:tgtEl>
                                      </p:cBhvr>
                                    </p:animEffect>
                                  </p:childTnLst>
                                </p:cTn>
                              </p:par>
                              <p:par>
                                <p:cTn id="65" presetID="10"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0" grpId="0" animBg="1"/>
      <p:bldP spid="101" grpId="0" animBg="1"/>
      <p:bldP spid="102" grpId="0" animBg="1"/>
      <p:bldP spid="65" grpId="0" animBg="1"/>
      <p:bldP spid="67"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084034" y="1366961"/>
            <a:ext cx="8704063" cy="5626274"/>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800" dirty="0">
                <a:latin typeface="+mj-lt"/>
                <a:ea typeface="+mj-ea"/>
                <a:cs typeface="+mj-cs"/>
              </a:rPr>
              <a:t>CEO prevara</a:t>
            </a:r>
          </a:p>
          <a:p>
            <a:pPr>
              <a:lnSpc>
                <a:spcPct val="90000"/>
              </a:lnSpc>
              <a:spcBef>
                <a:spcPct val="0"/>
              </a:spcBef>
              <a:spcAft>
                <a:spcPts val="1200"/>
              </a:spcAft>
            </a:pPr>
            <a:r>
              <a:rPr lang="hr-HR" sz="8800" i="1" dirty="0" err="1">
                <a:latin typeface="+mj-lt"/>
                <a:ea typeface="+mj-ea"/>
                <a:cs typeface="+mj-cs"/>
              </a:rPr>
              <a:t>Whaling</a:t>
            </a:r>
            <a:endParaRPr lang="en-US" sz="8800" i="1" dirty="0">
              <a:latin typeface="+mj-lt"/>
              <a:ea typeface="+mj-ea"/>
              <a:cs typeface="+mj-cs"/>
            </a:endParaRPr>
          </a:p>
        </p:txBody>
      </p:sp>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622448" y="7709284"/>
            <a:ext cx="23137516" cy="527606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 anchorCtr="0" compatLnSpc="1">
            <a:prstTxWarp prst="textNoShape">
              <a:avLst/>
            </a:prstTxWarp>
            <a:normAutofit fontScale="62500" lnSpcReduction="20000"/>
          </a:bodyPr>
          <a:lstStyle/>
          <a:p>
            <a:pPr marL="914354" indent="-914354" fontAlgn="base">
              <a:lnSpc>
                <a:spcPct val="120000"/>
              </a:lnSpc>
              <a:spcBef>
                <a:spcPct val="0"/>
              </a:spcBef>
              <a:buFont typeface="Arial" panose="020B0604020202020204" pitchFamily="34" charset="0"/>
              <a:buChar char="•"/>
            </a:pPr>
            <a:r>
              <a:rPr lang="hr-HR" altLang="sr-Latn-RS" sz="6400" dirty="0" err="1"/>
              <a:t>Spear</a:t>
            </a:r>
            <a:r>
              <a:rPr lang="hr-HR" altLang="sr-Latn-RS" sz="6400" dirty="0"/>
              <a:t> </a:t>
            </a:r>
            <a:r>
              <a:rPr lang="hr-HR" altLang="sr-Latn-RS" sz="6400" dirty="0" err="1"/>
              <a:t>phishing</a:t>
            </a:r>
            <a:r>
              <a:rPr lang="hr-HR" altLang="sr-Latn-RS" sz="6400" dirty="0"/>
              <a:t> napadači mogu ciljati bilo koga u organizaciji, čak i rukovoditelje. To je logika iza napada "</a:t>
            </a:r>
            <a:r>
              <a:rPr lang="hr-HR" altLang="sr-Latn-RS" sz="6400" i="1" dirty="0" err="1"/>
              <a:t>kitolov</a:t>
            </a:r>
            <a:r>
              <a:rPr lang="hr-HR" altLang="sr-Latn-RS" sz="6400" dirty="0"/>
              <a:t>". U tim prijevarama prevaranti pokušavaju napasti rukovoditelje i ukrasti njihove podatke za prijavu.</a:t>
            </a:r>
          </a:p>
          <a:p>
            <a:pPr marL="914354" indent="-914354" fontAlgn="base">
              <a:lnSpc>
                <a:spcPct val="120000"/>
              </a:lnSpc>
              <a:spcBef>
                <a:spcPct val="0"/>
              </a:spcBef>
              <a:buFont typeface="Arial" panose="020B0604020202020204" pitchFamily="34" charset="0"/>
              <a:buChar char="•"/>
            </a:pPr>
            <a:r>
              <a:rPr lang="hr-HR" altLang="sr-Latn-RS" sz="6400" dirty="0"/>
              <a:t>U slučaju da se njihov napad pokaže uspješnim, prevaranti mogu odabrati provođenje CEO prevare. Kao druga faza prijevare s poslovnim e-poštom (BEC), CEO prevara je kada napadači zloupotrijebe ugroženi račun e-pošte izvršnog direktora ili drugog visokog rukovodstva kako bi odobrili lažne bankovne prijenose financijskoj instituciji po njihovom izboru. </a:t>
            </a:r>
          </a:p>
        </p:txBody>
      </p:sp>
      <p:pic>
        <p:nvPicPr>
          <p:cNvPr id="19458" name="Picture 2" descr="CEO Fraud">
            <a:extLst>
              <a:ext uri="{FF2B5EF4-FFF2-40B4-BE49-F238E27FC236}">
                <a16:creationId xmlns:a16="http://schemas.microsoft.com/office/drawing/2014/main" id="{D3B0F9C9-B860-4969-9200-E8F3894E7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371" y="587784"/>
            <a:ext cx="15239008" cy="59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807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844718-4EC9-4366-9766-A02D06ACBD57}"/>
              </a:ext>
            </a:extLst>
          </p:cNvPr>
          <p:cNvSpPr/>
          <p:nvPr/>
        </p:nvSpPr>
        <p:spPr>
          <a:xfrm>
            <a:off x="2313551" y="1275888"/>
            <a:ext cx="19775704" cy="1800145"/>
          </a:xfrm>
          <a:prstGeom prst="rect">
            <a:avLst/>
          </a:prstGeom>
        </p:spPr>
        <p:txBody>
          <a:bodyPr vert="horz" lIns="182868" tIns="91434" rIns="182868" bIns="91434" rtlCol="0" anchor="t">
            <a:normAutofit/>
          </a:bodyPr>
          <a:lstStyle/>
          <a:p>
            <a:pPr>
              <a:lnSpc>
                <a:spcPct val="90000"/>
              </a:lnSpc>
              <a:spcBef>
                <a:spcPct val="0"/>
              </a:spcBef>
              <a:spcAft>
                <a:spcPts val="1200"/>
              </a:spcAft>
            </a:pPr>
            <a:r>
              <a:rPr lang="en-US" altLang="sr-Latn-RS" sz="7400" dirty="0" err="1">
                <a:solidFill>
                  <a:srgbClr val="002060"/>
                </a:solidFill>
                <a:latin typeface="+mj-lt"/>
                <a:ea typeface="+mj-ea"/>
                <a:cs typeface="+mj-cs"/>
              </a:rPr>
              <a:t>Tehnike</a:t>
            </a:r>
            <a:r>
              <a:rPr lang="en-US" altLang="sr-Latn-RS" sz="7400" dirty="0">
                <a:solidFill>
                  <a:srgbClr val="002060"/>
                </a:solidFill>
                <a:latin typeface="+mj-lt"/>
                <a:ea typeface="+mj-ea"/>
                <a:cs typeface="+mj-cs"/>
              </a:rPr>
              <a:t> </a:t>
            </a:r>
            <a:r>
              <a:rPr lang="en-US" altLang="sr-Latn-RS" sz="7400" dirty="0" err="1">
                <a:solidFill>
                  <a:srgbClr val="002060"/>
                </a:solidFill>
                <a:latin typeface="+mj-lt"/>
                <a:ea typeface="+mj-ea"/>
                <a:cs typeface="+mj-cs"/>
              </a:rPr>
              <a:t>korištene</a:t>
            </a:r>
            <a:r>
              <a:rPr lang="en-US" altLang="sr-Latn-RS" sz="7400" dirty="0">
                <a:solidFill>
                  <a:srgbClr val="002060"/>
                </a:solidFill>
                <a:latin typeface="+mj-lt"/>
                <a:ea typeface="+mj-ea"/>
                <a:cs typeface="+mj-cs"/>
              </a:rPr>
              <a:t> u </a:t>
            </a:r>
            <a:r>
              <a:rPr lang="hr-HR" altLang="sr-Latn-RS" sz="7400" dirty="0" err="1">
                <a:solidFill>
                  <a:srgbClr val="002060"/>
                </a:solidFill>
                <a:latin typeface="+mj-lt"/>
                <a:ea typeface="+mj-ea"/>
                <a:cs typeface="+mj-cs"/>
              </a:rPr>
              <a:t>whaling</a:t>
            </a:r>
            <a:endParaRPr lang="en-US" altLang="sr-Latn-RS" sz="7400" dirty="0">
              <a:solidFill>
                <a:srgbClr val="002060"/>
              </a:solidFill>
              <a:latin typeface="+mj-lt"/>
              <a:ea typeface="+mj-ea"/>
              <a:cs typeface="+mj-cs"/>
            </a:endParaRPr>
          </a:p>
        </p:txBody>
      </p:sp>
      <p:sp>
        <p:nvSpPr>
          <p:cNvPr id="2" name="Rectangle 3">
            <a:extLst>
              <a:ext uri="{FF2B5EF4-FFF2-40B4-BE49-F238E27FC236}">
                <a16:creationId xmlns:a16="http://schemas.microsoft.com/office/drawing/2014/main" id="{5254D306-36F1-4CE1-89E4-673FB7EF72A1}"/>
              </a:ext>
            </a:extLst>
          </p:cNvPr>
          <p:cNvSpPr>
            <a:spLocks noChangeArrowheads="1"/>
          </p:cNvSpPr>
          <p:nvPr/>
        </p:nvSpPr>
        <p:spPr bwMode="auto">
          <a:xfrm>
            <a:off x="1066426" y="4021701"/>
            <a:ext cx="22731824" cy="969385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82868" tIns="91434" rIns="182868" bIns="91434" numCol="1" rtlCol="0" anchorCtr="0" compatLnSpc="1">
            <a:prstTxWarp prst="textNoShape">
              <a:avLst/>
            </a:prstTxWarp>
            <a:normAutofit fontScale="77500" lnSpcReduction="20000"/>
          </a:bodyPr>
          <a:lstStyle/>
          <a:p>
            <a:pPr marL="685766" indent="-685766" fontAlgn="base">
              <a:lnSpc>
                <a:spcPct val="120000"/>
              </a:lnSpc>
              <a:spcBef>
                <a:spcPct val="0"/>
              </a:spcBef>
              <a:buFont typeface="Arial" panose="020B0604020202020204" pitchFamily="34" charset="0"/>
              <a:buChar char="•"/>
            </a:pPr>
            <a:r>
              <a:rPr lang="hr-HR" altLang="sr-Latn-RS" sz="5600" b="1" dirty="0"/>
              <a:t>Infiltriranje u mrežu: </a:t>
            </a:r>
            <a:r>
              <a:rPr lang="hr-HR" altLang="sr-Latn-RS" sz="5600" dirty="0"/>
              <a:t>Ugroženi račun rukovoditelja učinkovitiji je od lažnog računa e-pošte. Digitalni napadači koriste zlonamjerni softver i </a:t>
            </a:r>
            <a:r>
              <a:rPr lang="hr-HR" altLang="sr-Latn-RS" sz="5600" dirty="0" err="1"/>
              <a:t>root</a:t>
            </a:r>
            <a:r>
              <a:rPr lang="hr-HR" altLang="sr-Latn-RS" sz="5600" dirty="0"/>
              <a:t>-kitove za infiltriranje u mrežu svoje mete. </a:t>
            </a:r>
            <a:r>
              <a:rPr lang="hr-HR" altLang="sr-Latn-RS" sz="5600" i="1" dirty="0" err="1"/>
              <a:t>Rootkit</a:t>
            </a:r>
            <a:r>
              <a:rPr lang="hr-HR" altLang="sr-Latn-RS" sz="5600" i="1" dirty="0"/>
              <a:t> je zlonamjerni softver koji neovlaštenom korisniku omogućuje privilegirani pristup računalu i ograničenim dijelovima softvera. </a:t>
            </a:r>
            <a:r>
              <a:rPr lang="hr-HR" altLang="sr-Latn-RS" sz="5600" i="1" dirty="0" err="1"/>
              <a:t>Rootkit</a:t>
            </a:r>
            <a:r>
              <a:rPr lang="hr-HR" altLang="sr-Latn-RS" sz="5600" i="1" dirty="0"/>
              <a:t> može sadržavati brojne zlonamjerne alate kao što su </a:t>
            </a:r>
            <a:r>
              <a:rPr lang="hr-HR" altLang="sr-Latn-RS" sz="5600" i="1" dirty="0" err="1"/>
              <a:t>keyloggeri</a:t>
            </a:r>
            <a:r>
              <a:rPr lang="hr-HR" altLang="sr-Latn-RS" sz="5600" i="1" dirty="0"/>
              <a:t>, kradljivci bankovnih vjerodajnica, kradljivci lozinki, isključenje </a:t>
            </a:r>
            <a:r>
              <a:rPr lang="hr-HR" altLang="sr-Latn-RS" sz="5600" i="1" dirty="0" err="1"/>
              <a:t>antivirusa</a:t>
            </a:r>
            <a:r>
              <a:rPr lang="hr-HR" altLang="sr-Latn-RS" sz="5600" i="1" dirty="0"/>
              <a:t> i </a:t>
            </a:r>
            <a:r>
              <a:rPr lang="hr-HR" altLang="sr-Latn-RS" sz="5600" i="1" dirty="0" err="1"/>
              <a:t>botovi</a:t>
            </a:r>
            <a:r>
              <a:rPr lang="hr-HR" altLang="sr-Latn-RS" sz="5600" i="1" dirty="0"/>
              <a:t> za </a:t>
            </a:r>
            <a:r>
              <a:rPr lang="hr-HR" altLang="sr-Latn-RS" sz="5600" i="1" dirty="0" err="1"/>
              <a:t>DDoS</a:t>
            </a:r>
            <a:r>
              <a:rPr lang="hr-HR" altLang="sr-Latn-RS" sz="5600" i="1" dirty="0"/>
              <a:t> napade</a:t>
            </a:r>
            <a:r>
              <a:rPr lang="hr-HR" altLang="sr-Latn-RS" sz="5600" dirty="0"/>
              <a:t>.</a:t>
            </a:r>
          </a:p>
          <a:p>
            <a:pPr marL="685766" indent="-685766" fontAlgn="base">
              <a:lnSpc>
                <a:spcPct val="120000"/>
              </a:lnSpc>
              <a:spcBef>
                <a:spcPct val="0"/>
              </a:spcBef>
              <a:buFont typeface="Arial" panose="020B0604020202020204" pitchFamily="34" charset="0"/>
              <a:buChar char="•"/>
            </a:pPr>
            <a:r>
              <a:rPr lang="hr-HR" altLang="sr-Latn-RS" sz="5600" b="1" dirty="0"/>
              <a:t>Praćenje telefonskog poziva: N</a:t>
            </a:r>
            <a:r>
              <a:rPr lang="hr-HR" altLang="sr-Latn-RS" sz="5600" dirty="0"/>
              <a:t>apadač prati e-poštu CEO-a telefonskim pozivom koji je potvrdio zahtjev za e-poštom. Ova taktika socijalnog inženjeringa pomogla je ublažiti strahove mete da bi moglo doći do nečeg sumnjivog.</a:t>
            </a:r>
          </a:p>
          <a:p>
            <a:pPr marL="685766" indent="-685766" fontAlgn="base">
              <a:lnSpc>
                <a:spcPct val="120000"/>
              </a:lnSpc>
              <a:spcBef>
                <a:spcPct val="0"/>
              </a:spcBef>
              <a:buFont typeface="Arial" panose="020B0604020202020204" pitchFamily="34" charset="0"/>
              <a:buChar char="•"/>
            </a:pPr>
            <a:r>
              <a:rPr lang="hr-HR" altLang="sr-Latn-RS" sz="5600" b="1" dirty="0"/>
              <a:t>Praćenje lanca opskrbe: </a:t>
            </a:r>
            <a:r>
              <a:rPr lang="hr-HR" altLang="sr-Latn-RS" sz="5600" dirty="0"/>
              <a:t>Osim toga, zlonamjerni napadači koriste informacije dobavljača kako bi im se e-poruke o CEO-a činile kao da dolaze od pouzdanih partnera</a:t>
            </a:r>
            <a:r>
              <a:rPr lang="hr-HR" altLang="sr-Latn-RS" sz="5600" b="1" dirty="0"/>
              <a:t>.</a:t>
            </a:r>
            <a:endParaRPr lang="hr-HR" altLang="sr-Latn-RS" sz="5600" dirty="0"/>
          </a:p>
        </p:txBody>
      </p:sp>
    </p:spTree>
    <p:extLst>
      <p:ext uri="{BB962C8B-B14F-4D97-AF65-F5344CB8AC3E}">
        <p14:creationId xmlns:p14="http://schemas.microsoft.com/office/powerpoint/2010/main" val="10625470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4141E-5F43-404B-93CE-A61EEEBCA3E9}"/>
              </a:ext>
            </a:extLst>
          </p:cNvPr>
          <p:cNvPicPr>
            <a:picLocks noChangeAspect="1"/>
          </p:cNvPicPr>
          <p:nvPr/>
        </p:nvPicPr>
        <p:blipFill>
          <a:blip r:embed="rId2"/>
          <a:stretch>
            <a:fillRect/>
          </a:stretch>
        </p:blipFill>
        <p:spPr>
          <a:xfrm>
            <a:off x="4196254" y="445"/>
            <a:ext cx="15698106" cy="13461126"/>
          </a:xfrm>
          <a:prstGeom prst="rect">
            <a:avLst/>
          </a:prstGeom>
        </p:spPr>
      </p:pic>
    </p:spTree>
    <p:extLst>
      <p:ext uri="{BB962C8B-B14F-4D97-AF65-F5344CB8AC3E}">
        <p14:creationId xmlns:p14="http://schemas.microsoft.com/office/powerpoint/2010/main" val="35264206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33D3A-D2A3-4E3F-B5B4-EDFBCDB1A256}"/>
              </a:ext>
            </a:extLst>
          </p:cNvPr>
          <p:cNvPicPr>
            <a:picLocks noChangeAspect="1"/>
          </p:cNvPicPr>
          <p:nvPr/>
        </p:nvPicPr>
        <p:blipFill>
          <a:blip r:embed="rId2"/>
          <a:stretch>
            <a:fillRect/>
          </a:stretch>
        </p:blipFill>
        <p:spPr>
          <a:xfrm>
            <a:off x="9562477" y="202364"/>
            <a:ext cx="14819935" cy="12553133"/>
          </a:xfrm>
          <a:prstGeom prst="rect">
            <a:avLst/>
          </a:prstGeom>
        </p:spPr>
      </p:pic>
      <p:pic>
        <p:nvPicPr>
          <p:cNvPr id="5" name="Picture 4">
            <a:extLst>
              <a:ext uri="{FF2B5EF4-FFF2-40B4-BE49-F238E27FC236}">
                <a16:creationId xmlns:a16="http://schemas.microsoft.com/office/drawing/2014/main" id="{FC04EDF4-DF4A-4BDF-8821-58C6F57CBA74}"/>
              </a:ext>
            </a:extLst>
          </p:cNvPr>
          <p:cNvPicPr>
            <a:picLocks noChangeAspect="1"/>
          </p:cNvPicPr>
          <p:nvPr/>
        </p:nvPicPr>
        <p:blipFill>
          <a:blip r:embed="rId3"/>
          <a:stretch>
            <a:fillRect/>
          </a:stretch>
        </p:blipFill>
        <p:spPr>
          <a:xfrm>
            <a:off x="953962" y="4858992"/>
            <a:ext cx="7581406" cy="876243"/>
          </a:xfrm>
          <a:prstGeom prst="rect">
            <a:avLst/>
          </a:prstGeom>
        </p:spPr>
      </p:pic>
      <p:pic>
        <p:nvPicPr>
          <p:cNvPr id="6" name="Picture 5">
            <a:extLst>
              <a:ext uri="{FF2B5EF4-FFF2-40B4-BE49-F238E27FC236}">
                <a16:creationId xmlns:a16="http://schemas.microsoft.com/office/drawing/2014/main" id="{D3AD0792-76A3-4766-87B2-20F56A35336C}"/>
              </a:ext>
            </a:extLst>
          </p:cNvPr>
          <p:cNvPicPr>
            <a:picLocks noChangeAspect="1"/>
          </p:cNvPicPr>
          <p:nvPr/>
        </p:nvPicPr>
        <p:blipFill>
          <a:blip r:embed="rId4"/>
          <a:stretch>
            <a:fillRect/>
          </a:stretch>
        </p:blipFill>
        <p:spPr>
          <a:xfrm>
            <a:off x="953962" y="5735235"/>
            <a:ext cx="6438481" cy="2895411"/>
          </a:xfrm>
          <a:prstGeom prst="rect">
            <a:avLst/>
          </a:prstGeom>
        </p:spPr>
      </p:pic>
      <p:pic>
        <p:nvPicPr>
          <p:cNvPr id="7" name="Picture 6">
            <a:extLst>
              <a:ext uri="{FF2B5EF4-FFF2-40B4-BE49-F238E27FC236}">
                <a16:creationId xmlns:a16="http://schemas.microsoft.com/office/drawing/2014/main" id="{7C0EAB67-1F09-4717-A922-46C40033A4E5}"/>
              </a:ext>
            </a:extLst>
          </p:cNvPr>
          <p:cNvPicPr>
            <a:picLocks noChangeAspect="1"/>
          </p:cNvPicPr>
          <p:nvPr/>
        </p:nvPicPr>
        <p:blipFill>
          <a:blip r:embed="rId5"/>
          <a:stretch>
            <a:fillRect/>
          </a:stretch>
        </p:blipFill>
        <p:spPr>
          <a:xfrm>
            <a:off x="1068093" y="8630648"/>
            <a:ext cx="7219480" cy="2914460"/>
          </a:xfrm>
          <a:prstGeom prst="rect">
            <a:avLst/>
          </a:prstGeom>
        </p:spPr>
      </p:pic>
    </p:spTree>
    <p:extLst>
      <p:ext uri="{BB962C8B-B14F-4D97-AF65-F5344CB8AC3E}">
        <p14:creationId xmlns:p14="http://schemas.microsoft.com/office/powerpoint/2010/main" val="4177020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Ostali oblici socijalnog inženjeringa</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888942" y="3822898"/>
            <a:ext cx="22756918" cy="9325630"/>
          </a:xfrm>
          <a:prstGeom prst="rect">
            <a:avLst/>
          </a:prstGeom>
        </p:spPr>
        <p:txBody>
          <a:bodyPr wrap="square">
            <a:spAutoFit/>
          </a:bodyPr>
          <a:lstStyle/>
          <a:p>
            <a:r>
              <a:rPr lang="hr-HR" sz="4000" b="1" i="1" dirty="0" err="1">
                <a:solidFill>
                  <a:srgbClr val="3D3D3D"/>
                </a:solidFill>
                <a:latin typeface="Dosis" panose="02010703020202060003" pitchFamily="2" charset="-18"/>
              </a:rPr>
              <a:t>Vishing</a:t>
            </a:r>
            <a:endParaRPr lang="hr-HR" sz="4000" b="1" i="1" dirty="0">
              <a:solidFill>
                <a:srgbClr val="3D3D3D"/>
              </a:solidFill>
              <a:latin typeface="Dosis" panose="02010703020202060003" pitchFamily="2" charset="-18"/>
            </a:endParaRPr>
          </a:p>
          <a:p>
            <a:pPr marL="685766" indent="-685766">
              <a:buFont typeface="Arial" panose="020B0604020202020204" pitchFamily="34" charset="0"/>
              <a:buChar char="•"/>
            </a:pPr>
            <a:r>
              <a:rPr lang="hr-HR" sz="4000" dirty="0" err="1">
                <a:solidFill>
                  <a:srgbClr val="3D3D3D"/>
                </a:solidFill>
                <a:latin typeface="Dosis" panose="02010703020202060003" pitchFamily="2" charset="-18"/>
              </a:rPr>
              <a:t>Vishing</a:t>
            </a:r>
            <a:r>
              <a:rPr lang="hr-HR" sz="4000" dirty="0">
                <a:solidFill>
                  <a:srgbClr val="3D3D3D"/>
                </a:solidFill>
                <a:latin typeface="Dosis" panose="02010703020202060003" pitchFamily="2" charset="-18"/>
              </a:rPr>
              <a:t> se odnosi na krađu identiteta putem telefonskih poziva</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Budući da se glas koristi za ovu vrstu krade identiteta, ona se naziva </a:t>
            </a:r>
            <a:r>
              <a:rPr lang="hr-HR" sz="4000" dirty="0" err="1">
                <a:solidFill>
                  <a:srgbClr val="3D3D3D"/>
                </a:solidFill>
                <a:latin typeface="Dosis" panose="02010703020202060003" pitchFamily="2" charset="-18"/>
              </a:rPr>
              <a:t>vishing</a:t>
            </a:r>
            <a:r>
              <a:rPr lang="hr-HR" sz="4000" dirty="0">
                <a:solidFill>
                  <a:srgbClr val="3D3D3D"/>
                </a:solidFill>
                <a:latin typeface="Dosis" panose="02010703020202060003" pitchFamily="2" charset="-18"/>
              </a:rPr>
              <a:t>  &gt; </a:t>
            </a:r>
            <a:r>
              <a:rPr lang="hr-HR" sz="4000" dirty="0" err="1">
                <a:solidFill>
                  <a:srgbClr val="3D3D3D"/>
                </a:solidFill>
                <a:latin typeface="Dosis" panose="02010703020202060003" pitchFamily="2" charset="-18"/>
              </a:rPr>
              <a:t>voice</a:t>
            </a:r>
            <a:r>
              <a:rPr lang="hr-HR" sz="4000" dirty="0">
                <a:solidFill>
                  <a:srgbClr val="3D3D3D"/>
                </a:solidFill>
                <a:latin typeface="Dosis" panose="02010703020202060003" pitchFamily="2" charset="-18"/>
              </a:rPr>
              <a:t> + </a:t>
            </a:r>
            <a:r>
              <a:rPr lang="hr-HR" sz="4000" dirty="0" err="1">
                <a:solidFill>
                  <a:srgbClr val="3D3D3D"/>
                </a:solidFill>
                <a:latin typeface="Dosis" panose="02010703020202060003" pitchFamily="2" charset="-18"/>
              </a:rPr>
              <a:t>phishing</a:t>
            </a:r>
            <a:r>
              <a:rPr lang="hr-HR" sz="4000" dirty="0">
                <a:solidFill>
                  <a:srgbClr val="3D3D3D"/>
                </a:solidFill>
                <a:latin typeface="Dosis" panose="02010703020202060003" pitchFamily="2" charset="-18"/>
              </a:rPr>
              <a:t> = </a:t>
            </a:r>
            <a:r>
              <a:rPr lang="hr-HR" sz="4000" dirty="0" err="1">
                <a:solidFill>
                  <a:srgbClr val="3D3D3D"/>
                </a:solidFill>
                <a:latin typeface="Dosis" panose="02010703020202060003" pitchFamily="2" charset="-18"/>
              </a:rPr>
              <a:t>vishing</a:t>
            </a:r>
            <a:endParaRPr lang="hr-HR" sz="4000" dirty="0">
              <a:solidFill>
                <a:srgbClr val="3D3D3D"/>
              </a:solidFill>
              <a:latin typeface="Dosis" panose="02010703020202060003" pitchFamily="2" charset="-18"/>
            </a:endParaRPr>
          </a:p>
          <a:p>
            <a:r>
              <a:rPr lang="hr-HR" sz="4000" b="1" i="1" dirty="0" err="1">
                <a:solidFill>
                  <a:srgbClr val="3D3D3D"/>
                </a:solidFill>
                <a:latin typeface="Dosis" panose="02010703020202060003" pitchFamily="2" charset="-18"/>
              </a:rPr>
              <a:t>Smishing</a:t>
            </a:r>
            <a:endParaRPr lang="hr-HR" sz="4000" b="1" i="1" dirty="0">
              <a:solidFill>
                <a:srgbClr val="3D3D3D"/>
              </a:solidFill>
              <a:latin typeface="Dosis" panose="02010703020202060003" pitchFamily="2" charset="-18"/>
            </a:endParaRPr>
          </a:p>
          <a:p>
            <a:pPr marL="685766" indent="-685766">
              <a:buFont typeface="Arial" panose="020B0604020202020204" pitchFamily="34" charset="0"/>
              <a:buChar char="•"/>
            </a:pPr>
            <a:r>
              <a:rPr lang="hr-HR" sz="4000" dirty="0">
                <a:solidFill>
                  <a:srgbClr val="3D3D3D"/>
                </a:solidFill>
                <a:latin typeface="Dosis" panose="02010703020202060003" pitchFamily="2" charset="-18"/>
              </a:rPr>
              <a:t>SMS </a:t>
            </a:r>
            <a:r>
              <a:rPr lang="hr-HR" sz="4000" dirty="0" err="1">
                <a:solidFill>
                  <a:srgbClr val="3D3D3D"/>
                </a:solidFill>
                <a:latin typeface="Dosis" panose="02010703020202060003" pitchFamily="2" charset="-18"/>
              </a:rPr>
              <a:t>phishing</a:t>
            </a:r>
            <a:r>
              <a:rPr lang="hr-HR" sz="4000" dirty="0">
                <a:solidFill>
                  <a:srgbClr val="3D3D3D"/>
                </a:solidFill>
                <a:latin typeface="Dosis" panose="02010703020202060003" pitchFamily="2" charset="-18"/>
              </a:rPr>
              <a:t> je jedan od najlakših vrsta </a:t>
            </a:r>
            <a:r>
              <a:rPr lang="hr-HR" sz="4000" dirty="0" err="1">
                <a:solidFill>
                  <a:srgbClr val="3D3D3D"/>
                </a:solidFill>
                <a:latin typeface="Dosis" panose="02010703020202060003" pitchFamily="2" charset="-18"/>
              </a:rPr>
              <a:t>phishing</a:t>
            </a:r>
            <a:r>
              <a:rPr lang="hr-HR" sz="4000" dirty="0">
                <a:solidFill>
                  <a:srgbClr val="3D3D3D"/>
                </a:solidFill>
                <a:latin typeface="Dosis" panose="02010703020202060003" pitchFamily="2" charset="-18"/>
              </a:rPr>
              <a:t> napada.</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Korisnik je ciljan pomoću SMS obavijesti koja sadrži izravnu poruku iii detalj iz lažne narudžbe s poveznicom za otkazivanje</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Na poveznici se nalazi lažna stranica dizajnirana za prikupljanje osobnih podataka.</a:t>
            </a:r>
          </a:p>
          <a:p>
            <a:r>
              <a:rPr lang="hr-HR" sz="4000" b="1" i="1" dirty="0" err="1">
                <a:solidFill>
                  <a:srgbClr val="3D3D3D"/>
                </a:solidFill>
                <a:latin typeface="Dosis" panose="02010703020202060003" pitchFamily="2" charset="-18"/>
              </a:rPr>
              <a:t>Catphishing</a:t>
            </a:r>
            <a:endParaRPr lang="hr-HR" sz="4000" b="1" i="1" dirty="0">
              <a:solidFill>
                <a:srgbClr val="3D3D3D"/>
              </a:solidFill>
              <a:latin typeface="Dosis" panose="02010703020202060003" pitchFamily="2" charset="-18"/>
            </a:endParaRPr>
          </a:p>
          <a:p>
            <a:pPr marL="685766" indent="-685766">
              <a:buFont typeface="Arial" panose="020B0604020202020204" pitchFamily="34" charset="0"/>
              <a:buChar char="•"/>
            </a:pPr>
            <a:r>
              <a:rPr lang="hr-HR" sz="4000" dirty="0" err="1">
                <a:solidFill>
                  <a:srgbClr val="3D3D3D"/>
                </a:solidFill>
                <a:latin typeface="Dosis" panose="02010703020202060003" pitchFamily="2" charset="-18"/>
              </a:rPr>
              <a:t>Catphishing</a:t>
            </a:r>
            <a:r>
              <a:rPr lang="hr-HR" sz="4000" dirty="0">
                <a:solidFill>
                  <a:srgbClr val="3D3D3D"/>
                </a:solidFill>
                <a:latin typeface="Dosis" panose="02010703020202060003" pitchFamily="2" charset="-18"/>
              </a:rPr>
              <a:t> je vrsta online obmane/prevare u kojoj osoba stvara lažni profil na društvenim mrežama odnosno izmišlja postojanje neke osobe s ciljem mamljenja neke stvarne osobe u vezu – obično romantičnu - kako bi izmamila novac, darove ili samo pažnju</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Može poslužiti i kao lažni odnos s ciljem dobivanja informacija ili pristup određenim resursima na koje osoba žrtva ima pravo</a:t>
            </a:r>
          </a:p>
          <a:p>
            <a:pPr marL="685766" indent="-685766">
              <a:buFont typeface="Arial" panose="020B0604020202020204" pitchFamily="34" charset="0"/>
              <a:buChar char="•"/>
            </a:pPr>
            <a:endParaRPr lang="hr-HR" sz="4000" dirty="0">
              <a:solidFill>
                <a:srgbClr val="3D3D3D"/>
              </a:solidFill>
              <a:latin typeface="Dosis" panose="02010703020202060003" pitchFamily="2" charset="-18"/>
            </a:endParaRPr>
          </a:p>
        </p:txBody>
      </p:sp>
    </p:spTree>
    <p:extLst>
      <p:ext uri="{BB962C8B-B14F-4D97-AF65-F5344CB8AC3E}">
        <p14:creationId xmlns:p14="http://schemas.microsoft.com/office/powerpoint/2010/main" val="41063700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a:solidFill>
                  <a:srgbClr val="FFFFFF"/>
                </a:solidFill>
                <a:latin typeface="+mj-lt"/>
                <a:ea typeface="+mj-ea"/>
                <a:cs typeface="+mj-cs"/>
              </a:rPr>
              <a:t>Phishing</a:t>
            </a:r>
            <a:endParaRPr lang="en-US" sz="8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7A134EDD-AF5B-4698-BD72-BC687A45B0FC}"/>
              </a:ext>
            </a:extLst>
          </p:cNvPr>
          <p:cNvPicPr>
            <a:picLocks noChangeAspect="1"/>
          </p:cNvPicPr>
          <p:nvPr/>
        </p:nvPicPr>
        <p:blipFill>
          <a:blip r:embed="rId2"/>
          <a:stretch>
            <a:fillRect/>
          </a:stretch>
        </p:blipFill>
        <p:spPr>
          <a:xfrm>
            <a:off x="0" y="-988029"/>
            <a:ext cx="24637768" cy="15214669"/>
          </a:xfrm>
          <a:prstGeom prst="rect">
            <a:avLst/>
          </a:prstGeom>
        </p:spPr>
      </p:pic>
    </p:spTree>
    <p:extLst>
      <p:ext uri="{BB962C8B-B14F-4D97-AF65-F5344CB8AC3E}">
        <p14:creationId xmlns:p14="http://schemas.microsoft.com/office/powerpoint/2010/main" val="1508666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Zaštita</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1676291" y="3489064"/>
            <a:ext cx="22142462" cy="9325630"/>
          </a:xfrm>
          <a:prstGeom prst="rect">
            <a:avLst/>
          </a:prstGeom>
        </p:spPr>
        <p:txBody>
          <a:bodyPr wrap="square">
            <a:spAutoFit/>
          </a:bodyPr>
          <a:lstStyle/>
          <a:p>
            <a:r>
              <a:rPr lang="hr-HR" sz="4000" b="1" dirty="0">
                <a:solidFill>
                  <a:srgbClr val="3D3D3D"/>
                </a:solidFill>
                <a:latin typeface="Dosis" panose="02010703020202060003" pitchFamily="2" charset="-18"/>
              </a:rPr>
              <a:t>Sigurnosni program</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Program sigurnosti je skup dokumenata (koji određuju sigurnosne mjere), procedura (koje određuju načine primjene tih sigurnosnih mjera) i funkcija (koje primjenjuju procedure programa sigurnosti, te njime upravljaju)</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Sigurnosni program podrazumijeva uspostavu programa sigurnosti:</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Mora biti organiziran u skladu sa zahtjevima </a:t>
            </a:r>
            <a:r>
              <a:rPr lang="hr-HR" sz="4000" dirty="0" err="1">
                <a:solidFill>
                  <a:srgbClr val="3D3D3D"/>
                </a:solidFill>
                <a:latin typeface="Dosis" panose="02010703020202060003" pitchFamily="2" charset="-18"/>
              </a:rPr>
              <a:t>kibernetičke</a:t>
            </a:r>
            <a:r>
              <a:rPr lang="hr-HR" sz="4000" dirty="0">
                <a:solidFill>
                  <a:srgbClr val="3D3D3D"/>
                </a:solidFill>
                <a:latin typeface="Dosis" panose="02010703020202060003" pitchFamily="2" charset="-18"/>
              </a:rPr>
              <a:t> sigurnosti</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Mora imati uspostavljenu odgovarajuću funkcionalnu strukturu te delegira ovlasti kako bi se osigurala primjerena uspostava, upravljanje i nadzor provedbe programa sigurnosti</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Svi na koje se odnosi sigurnosna politika moraju pružiti potporu provedbi programa sigurnosti</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Program sigurnosti mora se odnositi na sve aspekte sigurnosti informacijskog sustava</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Program sigurnosti mora se primjenjivati se na cjelokupan informacijski sustav, sve njegove dijelove i informacijsku imovinu</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Osim ako to nije drukčije specificirano zakonskim propisima iii međunarodnim sporazumima</a:t>
            </a:r>
          </a:p>
          <a:p>
            <a:pPr marL="685766" indent="-685766">
              <a:buFont typeface="Arial" panose="020B0604020202020204" pitchFamily="34" charset="0"/>
              <a:buChar char="•"/>
            </a:pPr>
            <a:r>
              <a:rPr lang="hr-HR" sz="4000" dirty="0">
                <a:solidFill>
                  <a:srgbClr val="3D3D3D"/>
                </a:solidFill>
                <a:latin typeface="Dosis" panose="02010703020202060003" pitchFamily="2" charset="-18"/>
              </a:rPr>
              <a:t>Program sigurnosti odnosi se na sve djelatnike, suradnike i vanjske partnere koji imaju pristup informacijskoj imovini koju sigurnosni program štiti</a:t>
            </a:r>
          </a:p>
          <a:p>
            <a:pPr marL="685766" indent="-685766">
              <a:buFont typeface="Arial" panose="020B0604020202020204" pitchFamily="34" charset="0"/>
              <a:buChar char="•"/>
            </a:pPr>
            <a:endParaRPr lang="hr-HR" sz="4000" dirty="0">
              <a:solidFill>
                <a:srgbClr val="3D3D3D"/>
              </a:solidFill>
              <a:latin typeface="Dosis" panose="02010703020202060003" pitchFamily="2" charset="-18"/>
            </a:endParaRPr>
          </a:p>
        </p:txBody>
      </p:sp>
    </p:spTree>
    <p:extLst>
      <p:ext uri="{BB962C8B-B14F-4D97-AF65-F5344CB8AC3E}">
        <p14:creationId xmlns:p14="http://schemas.microsoft.com/office/powerpoint/2010/main" val="15779319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Opće metode zaštite</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1676291" y="3770560"/>
            <a:ext cx="22142462" cy="8094524"/>
          </a:xfrm>
          <a:prstGeom prst="rect">
            <a:avLst/>
          </a:prstGeom>
        </p:spPr>
        <p:txBody>
          <a:bodyPr wrap="square">
            <a:spAutoFit/>
          </a:bodyPr>
          <a:lstStyle/>
          <a:p>
            <a:r>
              <a:rPr lang="hr-HR" sz="4000" b="1" dirty="0">
                <a:solidFill>
                  <a:srgbClr val="3D3D3D"/>
                </a:solidFill>
                <a:latin typeface="Crosig Sans Lt" pitchFamily="2" charset="0"/>
                <a:ea typeface="Crosig Sans Lt" pitchFamily="2" charset="0"/>
              </a:rPr>
              <a:t>Antivirus/</a:t>
            </a:r>
            <a:r>
              <a:rPr lang="hr-HR" sz="4000" b="1" dirty="0" err="1">
                <a:solidFill>
                  <a:srgbClr val="3D3D3D"/>
                </a:solidFill>
                <a:latin typeface="Crosig Sans Lt" pitchFamily="2" charset="0"/>
                <a:ea typeface="Crosig Sans Lt" pitchFamily="2" charset="0"/>
              </a:rPr>
              <a:t>antispyware</a:t>
            </a:r>
            <a:r>
              <a:rPr lang="hr-HR" sz="4000" b="1" dirty="0">
                <a:solidFill>
                  <a:srgbClr val="3D3D3D"/>
                </a:solidFill>
                <a:latin typeface="Crosig Sans Lt" pitchFamily="2" charset="0"/>
                <a:ea typeface="Crosig Sans Lt" pitchFamily="2" charset="0"/>
              </a:rPr>
              <a:t>/</a:t>
            </a:r>
            <a:r>
              <a:rPr lang="hr-HR" sz="4000" b="1" dirty="0" err="1">
                <a:solidFill>
                  <a:srgbClr val="3D3D3D"/>
                </a:solidFill>
                <a:latin typeface="Crosig Sans Lt" pitchFamily="2" charset="0"/>
                <a:ea typeface="Crosig Sans Lt" pitchFamily="2" charset="0"/>
              </a:rPr>
              <a:t>antimalware</a:t>
            </a:r>
            <a:endParaRPr lang="hr-HR" sz="4000" b="1" dirty="0">
              <a:solidFill>
                <a:srgbClr val="3D3D3D"/>
              </a:solidFill>
              <a:latin typeface="Crosig Sans Lt" pitchFamily="2" charset="0"/>
              <a:ea typeface="Crosig Sans Lt" pitchFamily="2" charset="0"/>
            </a:endParaRP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Sigurnosna rješenja za prepoznavanje i zaustavljanje aktivnosti zlonamjernog sadržaja koja su obavezan dio programske opreme računala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Neka rješenja dolaze u paketima s drugim sigurnosnim alatima (npr. </a:t>
            </a:r>
            <a:r>
              <a:rPr lang="hr-HR" sz="4000" dirty="0" err="1">
                <a:solidFill>
                  <a:srgbClr val="3D3D3D"/>
                </a:solidFill>
                <a:latin typeface="Crosig Sans Lt" pitchFamily="2" charset="0"/>
                <a:ea typeface="Crosig Sans Lt" pitchFamily="2" charset="0"/>
              </a:rPr>
              <a:t>vatrozidom</a:t>
            </a:r>
            <a:r>
              <a:rPr lang="hr-HR" sz="4000" dirty="0">
                <a:solidFill>
                  <a:srgbClr val="3D3D3D"/>
                </a:solidFill>
                <a:latin typeface="Crosig Sans Lt" pitchFamily="2" charset="0"/>
                <a:ea typeface="Crosig Sans Lt" pitchFamily="2" charset="0"/>
              </a:rPr>
              <a:t>), dok su neka samostalna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Danas je na internetu moguće pronaći niz besplatnih antivirusnih alata koji zadovoljavaju različite kategorije korisnika</a:t>
            </a:r>
          </a:p>
          <a:p>
            <a:r>
              <a:rPr lang="hr-HR" sz="4000" b="1" dirty="0" err="1">
                <a:solidFill>
                  <a:srgbClr val="3D3D3D"/>
                </a:solidFill>
                <a:latin typeface="Crosig Sans Lt" pitchFamily="2" charset="0"/>
                <a:ea typeface="Crosig Sans Lt" pitchFamily="2" charset="0"/>
              </a:rPr>
              <a:t>Vatrozid</a:t>
            </a:r>
            <a:endParaRPr lang="hr-HR" sz="4000" b="1" dirty="0">
              <a:solidFill>
                <a:srgbClr val="3D3D3D"/>
              </a:solidFill>
              <a:latin typeface="Crosig Sans Lt" pitchFamily="2" charset="0"/>
              <a:ea typeface="Crosig Sans Lt" pitchFamily="2" charset="0"/>
            </a:endParaRP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Aplikacija koja ograničava mrežnu komunikaciju između računala i Interneta</a:t>
            </a:r>
          </a:p>
          <a:p>
            <a:pPr marL="685766" indent="-685766">
              <a:buFont typeface="Arial" panose="020B0604020202020204" pitchFamily="34" charset="0"/>
              <a:buChar char="•"/>
            </a:pPr>
            <a:r>
              <a:rPr lang="hr-HR" sz="4000" dirty="0" err="1">
                <a:solidFill>
                  <a:srgbClr val="3D3D3D"/>
                </a:solidFill>
                <a:latin typeface="Crosig Sans Lt" pitchFamily="2" charset="0"/>
                <a:ea typeface="Crosig Sans Lt" pitchFamily="2" charset="0"/>
              </a:rPr>
              <a:t>Vatrozid</a:t>
            </a:r>
            <a:r>
              <a:rPr lang="hr-HR" sz="4000" dirty="0">
                <a:solidFill>
                  <a:srgbClr val="3D3D3D"/>
                </a:solidFill>
                <a:latin typeface="Crosig Sans Lt" pitchFamily="2" charset="0"/>
                <a:ea typeface="Crosig Sans Lt" pitchFamily="2" charset="0"/>
              </a:rPr>
              <a:t> selektivnim propuštanjem prometa izbjegava neovlaštenu komunikaciju i smanjuje mogućnost iskorištavanja sigurnosnih propusta u aplikacijama koje ne koristite, a koje imaju mogućnost mre2ne komunikacije</a:t>
            </a:r>
          </a:p>
          <a:p>
            <a:pPr marL="685766" indent="-685766">
              <a:buFont typeface="Arial" panose="020B0604020202020204" pitchFamily="34" charset="0"/>
              <a:buChar char="•"/>
            </a:pPr>
            <a:endParaRPr lang="hr-HR" sz="4000" dirty="0">
              <a:solidFill>
                <a:srgbClr val="3D3D3D"/>
              </a:solidFill>
              <a:latin typeface="Crosig Sans Lt" pitchFamily="2" charset="0"/>
              <a:ea typeface="Crosig Sans Lt" pitchFamily="2" charset="0"/>
            </a:endParaRPr>
          </a:p>
        </p:txBody>
      </p:sp>
    </p:spTree>
    <p:extLst>
      <p:ext uri="{BB962C8B-B14F-4D97-AF65-F5344CB8AC3E}">
        <p14:creationId xmlns:p14="http://schemas.microsoft.com/office/powerpoint/2010/main" val="2437245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1676291" y="730650"/>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Opće metode zaštite</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1676291" y="4183514"/>
            <a:ext cx="22142462" cy="8094524"/>
          </a:xfrm>
          <a:prstGeom prst="rect">
            <a:avLst/>
          </a:prstGeom>
        </p:spPr>
        <p:txBody>
          <a:bodyPr wrap="square">
            <a:spAutoFit/>
          </a:bodyPr>
          <a:lstStyle/>
          <a:p>
            <a:r>
              <a:rPr lang="hr-HR" sz="4000" b="1" dirty="0">
                <a:solidFill>
                  <a:srgbClr val="3D3D3D"/>
                </a:solidFill>
                <a:latin typeface="Crosig Sans Lt" pitchFamily="2" charset="0"/>
                <a:ea typeface="Crosig Sans Lt" pitchFamily="2" charset="0"/>
              </a:rPr>
              <a:t>Automatsko ažuriranje operacijskog sustava i aplikacija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Sigurnosni propusti u programima stalno se otkrivaju</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Kako bi zaštitili računalo, va2no je uključiti automatsko ažuriranje u operacijskom sustavu i svim aplikacijama koje dolaze u kontakt sa sadržajima s interneta (npr. preglednici PDF dokumenata)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Operacijski sustav Windows promatra je li automatsko ažuriranje operacijskog sustava uključeno te upozorava korisnika ako nije</a:t>
            </a:r>
          </a:p>
          <a:p>
            <a:r>
              <a:rPr lang="hr-HR" sz="4000" b="1" dirty="0">
                <a:solidFill>
                  <a:srgbClr val="3D3D3D"/>
                </a:solidFill>
                <a:latin typeface="Crosig Sans Lt" pitchFamily="2" charset="0"/>
                <a:ea typeface="Crosig Sans Lt" pitchFamily="2" charset="0"/>
              </a:rPr>
              <a:t>Složene i različite lozinke</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Današnja su računala dovoljna snažna da mogu iznimno brzo isprobavati različite kombinacije imena i lozinki pa su zato lozinke koje sadrže riječi iz govornog jezika, datume, imena i slično iznimno jednostavne za pogađanje</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Dobra lozinka sastoji se od najmanje 12 znakova, te je kombinacija velikih i malih slova, brojki te specijalnih znakova</a:t>
            </a:r>
          </a:p>
          <a:p>
            <a:pPr marL="685766" indent="-685766">
              <a:buFont typeface="Arial" panose="020B0604020202020204" pitchFamily="34" charset="0"/>
              <a:buChar char="•"/>
            </a:pPr>
            <a:endParaRPr lang="hr-HR" sz="4000" dirty="0">
              <a:solidFill>
                <a:srgbClr val="3D3D3D"/>
              </a:solidFill>
              <a:latin typeface="Crosig Sans Lt" pitchFamily="2" charset="0"/>
              <a:ea typeface="Crosig Sans Lt" pitchFamily="2" charset="0"/>
            </a:endParaRPr>
          </a:p>
        </p:txBody>
      </p:sp>
    </p:spTree>
    <p:extLst>
      <p:ext uri="{BB962C8B-B14F-4D97-AF65-F5344CB8AC3E}">
        <p14:creationId xmlns:p14="http://schemas.microsoft.com/office/powerpoint/2010/main" val="32402277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8AB2E8-9A2A-4B15-AA2F-589689EB5F2F}"/>
              </a:ext>
            </a:extLst>
          </p:cNvPr>
          <p:cNvSpPr/>
          <p:nvPr/>
        </p:nvSpPr>
        <p:spPr>
          <a:xfrm>
            <a:off x="1682386" y="1097655"/>
            <a:ext cx="7201251" cy="10862365"/>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en-US" sz="10799" dirty="0" err="1">
                <a:latin typeface="+mj-lt"/>
                <a:ea typeface="+mj-ea"/>
                <a:cs typeface="+mj-cs"/>
              </a:rPr>
              <a:t>Pravila</a:t>
            </a:r>
            <a:r>
              <a:rPr lang="en-US" sz="10799" dirty="0">
                <a:latin typeface="+mj-lt"/>
                <a:ea typeface="+mj-ea"/>
                <a:cs typeface="+mj-cs"/>
              </a:rPr>
              <a:t> za </a:t>
            </a:r>
            <a:r>
              <a:rPr lang="en-US" sz="10799" dirty="0" err="1">
                <a:latin typeface="+mj-lt"/>
                <a:ea typeface="+mj-ea"/>
                <a:cs typeface="+mj-cs"/>
              </a:rPr>
              <a:t>dobru</a:t>
            </a:r>
            <a:r>
              <a:rPr lang="en-US" sz="10799" dirty="0">
                <a:latin typeface="+mj-lt"/>
                <a:ea typeface="+mj-ea"/>
                <a:cs typeface="+mj-cs"/>
              </a:rPr>
              <a:t> </a:t>
            </a:r>
            <a:r>
              <a:rPr lang="en-US" sz="10799" dirty="0" err="1">
                <a:latin typeface="+mj-lt"/>
                <a:ea typeface="+mj-ea"/>
                <a:cs typeface="+mj-cs"/>
              </a:rPr>
              <a:t>lozinku</a:t>
            </a:r>
            <a:endParaRPr lang="en-US" sz="10799" dirty="0">
              <a:latin typeface="+mj-lt"/>
              <a:ea typeface="+mj-ea"/>
              <a:cs typeface="+mj-cs"/>
            </a:endParaRPr>
          </a:p>
        </p:txBody>
      </p:sp>
      <p:sp>
        <p:nvSpPr>
          <p:cNvPr id="2" name="Rectangle 1">
            <a:extLst>
              <a:ext uri="{FF2B5EF4-FFF2-40B4-BE49-F238E27FC236}">
                <a16:creationId xmlns:a16="http://schemas.microsoft.com/office/drawing/2014/main" id="{B4773EA6-65F8-4EDC-A15D-CB97F16A3176}"/>
              </a:ext>
            </a:extLst>
          </p:cNvPr>
          <p:cNvSpPr/>
          <p:nvPr/>
        </p:nvSpPr>
        <p:spPr>
          <a:xfrm>
            <a:off x="10252168" y="457617"/>
            <a:ext cx="13983950" cy="13257937"/>
          </a:xfrm>
          <a:prstGeom prst="rect">
            <a:avLst/>
          </a:prstGeom>
        </p:spPr>
        <p:txBody>
          <a:bodyPr vert="horz" lIns="182868" tIns="91434" rIns="182868" bIns="91434" rtlCol="0" anchor="ctr">
            <a:normAutofit/>
          </a:bodyPr>
          <a:lstStyle/>
          <a:p>
            <a:pPr indent="-457177">
              <a:lnSpc>
                <a:spcPct val="90000"/>
              </a:lnSpc>
              <a:spcAft>
                <a:spcPts val="1200"/>
              </a:spcAft>
              <a:buFont typeface="Arial" panose="020B0604020202020204" pitchFamily="34" charset="0"/>
              <a:buChar char="•"/>
            </a:pPr>
            <a:r>
              <a:rPr lang="hr-HR" sz="3200" dirty="0"/>
              <a:t>1. Neka bude sačinjena od </a:t>
            </a:r>
            <a:r>
              <a:rPr lang="hr-HR" sz="3200" b="1" dirty="0"/>
              <a:t>najmanje 8 znakova</a:t>
            </a:r>
            <a:r>
              <a:rPr lang="hr-HR" sz="3200" dirty="0"/>
              <a:t>.</a:t>
            </a:r>
          </a:p>
          <a:p>
            <a:pPr indent="-457177">
              <a:lnSpc>
                <a:spcPct val="90000"/>
              </a:lnSpc>
              <a:spcAft>
                <a:spcPts val="1200"/>
              </a:spcAft>
              <a:buFont typeface="Arial" panose="020B0604020202020204" pitchFamily="34" charset="0"/>
              <a:buChar char="•"/>
            </a:pPr>
            <a:r>
              <a:rPr lang="hr-HR" sz="3200" dirty="0"/>
              <a:t>2. Treba sadržavati: velika i mala slova, brojeve i interpunkcijske znakove koje dozvoljava internet stranica.</a:t>
            </a:r>
          </a:p>
          <a:p>
            <a:pPr indent="-457177">
              <a:lnSpc>
                <a:spcPct val="90000"/>
              </a:lnSpc>
              <a:spcAft>
                <a:spcPts val="1200"/>
              </a:spcAft>
              <a:buFont typeface="Arial" panose="020B0604020202020204" pitchFamily="34" charset="0"/>
              <a:buChar char="•"/>
            </a:pPr>
            <a:r>
              <a:rPr lang="hr-HR" sz="3200" dirty="0"/>
              <a:t>3. Ne koristite:</a:t>
            </a:r>
          </a:p>
          <a:p>
            <a:pPr marL="1485826" lvl="1" indent="-457177">
              <a:lnSpc>
                <a:spcPct val="90000"/>
              </a:lnSpc>
              <a:spcAft>
                <a:spcPts val="1200"/>
              </a:spcAft>
              <a:buFont typeface="Arial" panose="020B0604020202020204" pitchFamily="34" charset="0"/>
              <a:buChar char="•"/>
            </a:pPr>
            <a:r>
              <a:rPr lang="hr-HR" sz="3200" dirty="0"/>
              <a:t>123456, ili kombinaciju tih brojeva,</a:t>
            </a:r>
          </a:p>
          <a:p>
            <a:pPr marL="1485826" lvl="1" indent="-457177">
              <a:lnSpc>
                <a:spcPct val="90000"/>
              </a:lnSpc>
              <a:spcAft>
                <a:spcPts val="1200"/>
              </a:spcAft>
              <a:buFont typeface="Arial" panose="020B0604020202020204" pitchFamily="34" charset="0"/>
              <a:buChar char="•"/>
            </a:pPr>
            <a:r>
              <a:rPr lang="hr-HR" sz="3200" dirty="0"/>
              <a:t>kombinaciju imena i prezimena,</a:t>
            </a:r>
          </a:p>
          <a:p>
            <a:pPr marL="1485826" lvl="1" indent="-457177">
              <a:lnSpc>
                <a:spcPct val="90000"/>
              </a:lnSpc>
              <a:spcAft>
                <a:spcPts val="1200"/>
              </a:spcAft>
              <a:buFont typeface="Arial" panose="020B0604020202020204" pitchFamily="34" charset="0"/>
              <a:buChar char="•"/>
            </a:pPr>
            <a:r>
              <a:rPr lang="hr-HR" sz="3200" dirty="0"/>
              <a:t>kombinaciju imena i godine rođenja,</a:t>
            </a:r>
          </a:p>
          <a:p>
            <a:pPr marL="1485826" lvl="1" indent="-457177">
              <a:lnSpc>
                <a:spcPct val="90000"/>
              </a:lnSpc>
              <a:spcAft>
                <a:spcPts val="1200"/>
              </a:spcAft>
              <a:buFont typeface="Arial" panose="020B0604020202020204" pitchFamily="34" charset="0"/>
              <a:buChar char="•"/>
            </a:pPr>
            <a:r>
              <a:rPr lang="hr-HR" sz="3200" dirty="0"/>
              <a:t>"</a:t>
            </a:r>
            <a:r>
              <a:rPr lang="hr-HR" sz="3200" dirty="0" err="1"/>
              <a:t>Qwerty</a:t>
            </a:r>
            <a:r>
              <a:rPr lang="hr-HR" sz="3200" dirty="0"/>
              <a:t>" ili drugi slijed slova na tipkovnici,</a:t>
            </a:r>
          </a:p>
          <a:p>
            <a:pPr marL="1485826" lvl="1" indent="-457177">
              <a:lnSpc>
                <a:spcPct val="90000"/>
              </a:lnSpc>
              <a:spcAft>
                <a:spcPts val="1200"/>
              </a:spcAft>
              <a:buFont typeface="Arial" panose="020B0604020202020204" pitchFamily="34" charset="0"/>
              <a:buChar char="•"/>
            </a:pPr>
            <a:r>
              <a:rPr lang="hr-HR" sz="3200" dirty="0"/>
              <a:t>najgori izbor: "lozinka".</a:t>
            </a:r>
          </a:p>
          <a:p>
            <a:pPr indent="-457177">
              <a:lnSpc>
                <a:spcPct val="90000"/>
              </a:lnSpc>
              <a:spcAft>
                <a:spcPts val="1200"/>
              </a:spcAft>
              <a:buFont typeface="Arial" panose="020B0604020202020204" pitchFamily="34" charset="0"/>
              <a:buChar char="•"/>
            </a:pPr>
            <a:r>
              <a:rPr lang="hr-HR" sz="3200" dirty="0"/>
              <a:t>4. Ne koristite samo jednu lozinku za sve korisničke račune. </a:t>
            </a:r>
            <a:br>
              <a:rPr lang="hr-HR" sz="3200" dirty="0"/>
            </a:br>
            <a:r>
              <a:rPr lang="hr-HR" sz="3200" dirty="0"/>
              <a:t>Napravite različite lozinke za e-mail, Facebook, forume, on-line bankarstvo, itd. S obzirom na opseg našeg digitalnog života to je gotovo nemoguće, jer bi se morali sjetiti puno lozinki. Zato pokušajte napraviti hijerarhiju usluga. Za najvažnije internetske usluge, na primjer on-line bankarstvo, koristite snažne i jedinstvene lozinke, a za manje važne stranice možete "reciklirati" iste lozinke, uz neke manje prilagodbe.</a:t>
            </a:r>
          </a:p>
          <a:p>
            <a:pPr indent="-457177">
              <a:lnSpc>
                <a:spcPct val="90000"/>
              </a:lnSpc>
              <a:spcAft>
                <a:spcPts val="1200"/>
              </a:spcAft>
              <a:buFont typeface="Arial" panose="020B0604020202020204" pitchFamily="34" charset="0"/>
              <a:buChar char="•"/>
            </a:pPr>
            <a:r>
              <a:rPr lang="hr-HR" sz="3200" dirty="0"/>
              <a:t>5.Nemojte čuvati pisane lozinke pokraj računala</a:t>
            </a:r>
          </a:p>
          <a:p>
            <a:pPr indent="-457177">
              <a:lnSpc>
                <a:spcPct val="90000"/>
              </a:lnSpc>
              <a:spcAft>
                <a:spcPts val="1200"/>
              </a:spcAft>
              <a:buFont typeface="Arial" panose="020B0604020202020204" pitchFamily="34" charset="0"/>
              <a:buChar char="•"/>
            </a:pPr>
            <a:r>
              <a:rPr lang="hr-HR" sz="3200" dirty="0"/>
              <a:t>Za čuvanje lozinaka možete koristiti posebne programe za upravljanje lozinkama (tzv. Password Manager), na primjer </a:t>
            </a:r>
            <a:r>
              <a:rPr lang="hr-HR" sz="3200" dirty="0" err="1"/>
              <a:t>KeePass</a:t>
            </a:r>
            <a:r>
              <a:rPr lang="hr-HR" sz="3200" dirty="0"/>
              <a:t>, </a:t>
            </a:r>
            <a:r>
              <a:rPr lang="hr-HR" sz="3200" dirty="0" err="1"/>
              <a:t>LastPass</a:t>
            </a:r>
            <a:r>
              <a:rPr lang="hr-HR" sz="3200" dirty="0"/>
              <a:t> itd.</a:t>
            </a:r>
          </a:p>
          <a:p>
            <a:pPr indent="-457177">
              <a:lnSpc>
                <a:spcPct val="90000"/>
              </a:lnSpc>
              <a:spcAft>
                <a:spcPts val="1200"/>
              </a:spcAft>
              <a:buFont typeface="Arial" panose="020B0604020202020204" pitchFamily="34" charset="0"/>
              <a:buChar char="•"/>
            </a:pPr>
            <a:r>
              <a:rPr lang="hr-HR" sz="3200" i="1" dirty="0"/>
              <a:t>Lozinka štiti, štiti i četkica za zube - nemojte ih posuđivati, i mijenjajte ih redovito!</a:t>
            </a:r>
            <a:endParaRPr lang="hr-HR" sz="3200" dirty="0"/>
          </a:p>
        </p:txBody>
      </p:sp>
    </p:spTree>
    <p:extLst>
      <p:ext uri="{BB962C8B-B14F-4D97-AF65-F5344CB8AC3E}">
        <p14:creationId xmlns:p14="http://schemas.microsoft.com/office/powerpoint/2010/main" val="416937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2" name="Picture Placeholder 5">
            <a:extLst>
              <a:ext uri="{FF2B5EF4-FFF2-40B4-BE49-F238E27FC236}">
                <a16:creationId xmlns:a16="http://schemas.microsoft.com/office/drawing/2014/main" id="{005AC18B-0850-461D-B74C-6E0C84EEC6BE}"/>
              </a:ext>
            </a:extLst>
          </p:cNvPr>
          <p:cNvPicPr>
            <a:picLocks noChangeAspect="1"/>
          </p:cNvPicPr>
          <p:nvPr/>
        </p:nvPicPr>
        <p:blipFill>
          <a:blip r:embed="rId2">
            <a:extLst>
              <a:ext uri="{28A0092B-C50C-407E-A947-70E740481C1C}">
                <a14:useLocalDpi xmlns:a14="http://schemas.microsoft.com/office/drawing/2010/main" val="0"/>
              </a:ext>
            </a:extLst>
          </a:blip>
          <a:srcRect l="2646" r="2646"/>
          <a:stretch>
            <a:fillRect/>
          </a:stretch>
        </p:blipFill>
        <p:spPr>
          <a:xfrm>
            <a:off x="-142020" y="54419"/>
            <a:ext cx="24524433" cy="13715107"/>
          </a:xfrm>
          <a:prstGeom prst="rect">
            <a:avLst/>
          </a:prstGeom>
        </p:spPr>
      </p:pic>
      <p:pic>
        <p:nvPicPr>
          <p:cNvPr id="6" name="Picture Placeholder 5"/>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2646" r="2646"/>
          <a:stretch>
            <a:fillRect/>
          </a:stretch>
        </p:blipFill>
        <p:spPr>
          <a:xfrm>
            <a:off x="0" y="447"/>
            <a:ext cx="24525279" cy="13715107"/>
          </a:xfrm>
        </p:spPr>
      </p:pic>
      <p:sp>
        <p:nvSpPr>
          <p:cNvPr id="21" name="Slide Number Placeholder 5">
            <a:extLst>
              <a:ext uri="{FF2B5EF4-FFF2-40B4-BE49-F238E27FC236}">
                <a16:creationId xmlns:a16="http://schemas.microsoft.com/office/drawing/2014/main" id="{9B86A7AA-7991-4038-A5AB-6D5D751095C7}"/>
              </a:ext>
            </a:extLst>
          </p:cNvPr>
          <p:cNvSpPr>
            <a:spLocks noGrp="1"/>
          </p:cNvSpPr>
          <p:nvPr>
            <p:ph type="sldNum" sz="quarter" idx="4294967295"/>
          </p:nvPr>
        </p:nvSpPr>
        <p:spPr>
          <a:xfrm>
            <a:off x="23096623" y="12826611"/>
            <a:ext cx="1285790" cy="815923"/>
          </a:xfrm>
          <a:prstGeom prst="rect">
            <a:avLst/>
          </a:prstGeom>
        </p:spPr>
        <p:txBody>
          <a:bodyPr vert="horz" lIns="182868" tIns="91434" rIns="182868" bIns="91434" rtlCol="0" anchor="ctr"/>
          <a:lstStyle>
            <a:lvl1pPr algn="ctr">
              <a:defRPr sz="2400">
                <a:solidFill>
                  <a:schemeClr val="bg1"/>
                </a:solidFill>
              </a:defRPr>
            </a:lvl1pPr>
          </a:lstStyle>
          <a:p>
            <a:fld id="{8C2E478F-E849-4A8C-AF1F-CBCC78A7CBFA}" type="slidenum">
              <a:rPr lang="en-US" smtClean="0"/>
              <a:pPr/>
              <a:t>9</a:t>
            </a:fld>
            <a:endParaRPr lang="en-US" dirty="0"/>
          </a:p>
        </p:txBody>
      </p:sp>
      <p:sp>
        <p:nvSpPr>
          <p:cNvPr id="20" name="Text Placeholder 7">
            <a:extLst>
              <a:ext uri="{FF2B5EF4-FFF2-40B4-BE49-F238E27FC236}">
                <a16:creationId xmlns:a16="http://schemas.microsoft.com/office/drawing/2014/main" id="{E79DECD2-B85E-4CB3-BBFB-C64131454B65}"/>
              </a:ext>
            </a:extLst>
          </p:cNvPr>
          <p:cNvSpPr>
            <a:spLocks noGrp="1"/>
          </p:cNvSpPr>
          <p:nvPr>
            <p:ph type="body" sz="half" idx="4294967295"/>
          </p:nvPr>
        </p:nvSpPr>
        <p:spPr>
          <a:xfrm>
            <a:off x="1" y="8762876"/>
            <a:ext cx="12311848" cy="4952678"/>
          </a:xfrm>
          <a:prstGeom prst="rect">
            <a:avLst/>
          </a:prstGeom>
        </p:spPr>
        <p:txBody>
          <a:bodyPr>
            <a:noAutofit/>
          </a:bodyPr>
          <a:lstStyle/>
          <a:p>
            <a:r>
              <a:rPr lang="hr-HR" sz="4400" dirty="0">
                <a:solidFill>
                  <a:srgbClr val="FFFF00"/>
                </a:solidFill>
                <a:latin typeface="White Rabbit" panose="00000009000000000000" pitchFamily="50" charset="0"/>
                <a:cs typeface="White Rabbit" panose="00000009000000000000" pitchFamily="50" charset="0"/>
              </a:rPr>
              <a:t>S nama nosimo svoj osobni, fizički identitet kamo god idemo. To uključuje informacije kao što su visina i težina, boja očiju, spol, ton kože, itd. Neke od tih detalja možemo promijeniti, ali u cjelini naš fizički identitet je ono što svatko od nas naziva "ja". </a:t>
            </a:r>
          </a:p>
        </p:txBody>
      </p:sp>
      <p:sp>
        <p:nvSpPr>
          <p:cNvPr id="24" name="Text Placeholder 7">
            <a:extLst>
              <a:ext uri="{FF2B5EF4-FFF2-40B4-BE49-F238E27FC236}">
                <a16:creationId xmlns:a16="http://schemas.microsoft.com/office/drawing/2014/main" id="{E79DECD2-B85E-4CB3-BBFB-C64131454B65}"/>
              </a:ext>
            </a:extLst>
          </p:cNvPr>
          <p:cNvSpPr>
            <a:spLocks noGrp="1"/>
          </p:cNvSpPr>
          <p:nvPr>
            <p:ph type="body" sz="half" idx="4294967295"/>
          </p:nvPr>
        </p:nvSpPr>
        <p:spPr>
          <a:xfrm>
            <a:off x="12445189" y="8762876"/>
            <a:ext cx="11937223" cy="5006650"/>
          </a:xfrm>
          <a:prstGeom prst="rect">
            <a:avLst/>
          </a:prstGeom>
        </p:spPr>
        <p:txBody>
          <a:bodyPr>
            <a:noAutofit/>
          </a:bodyPr>
          <a:lstStyle/>
          <a:p>
            <a:r>
              <a:rPr lang="hr-HR" dirty="0">
                <a:solidFill>
                  <a:srgbClr val="FFFF00"/>
                </a:solidFill>
                <a:latin typeface="White Rabbit" panose="00000009000000000000" pitchFamily="50" charset="0"/>
                <a:cs typeface="White Rabbit" panose="00000009000000000000" pitchFamily="50" charset="0"/>
              </a:rPr>
              <a:t>Digitalni identitet je informacija o entitetu koju računalni sustavi koriste za predstavljanje vanjskog agenta. Taj agent može biti osoba, organizacija, aplikacija ili uređaj.</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9293146" y="6046087"/>
            <a:ext cx="6788380" cy="408549"/>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4000" dirty="0">
              <a:latin typeface="Teko Light" panose="02000000000000000000" pitchFamily="50" charset="0"/>
              <a:cs typeface="Teko Light" panose="02000000000000000000" pitchFamily="50" charset="0"/>
            </a:endParaRPr>
          </a:p>
        </p:txBody>
      </p:sp>
      <p:sp>
        <p:nvSpPr>
          <p:cNvPr id="17" name="Rectangle: Single Corner Snipped 16" descr="Footer accent box">
            <a:extLst>
              <a:ext uri="{FF2B5EF4-FFF2-40B4-BE49-F238E27FC236}">
                <a16:creationId xmlns:a16="http://schemas.microsoft.com/office/drawing/2014/main" id="{D3377F02-85FB-4FAC-AC31-CF6E323FFE3E}"/>
              </a:ext>
            </a:extLst>
          </p:cNvPr>
          <p:cNvSpPr/>
          <p:nvPr/>
        </p:nvSpPr>
        <p:spPr>
          <a:xfrm flipH="1">
            <a:off x="23097035" y="12712319"/>
            <a:ext cx="1285378" cy="1003235"/>
          </a:xfrm>
          <a:prstGeom prst="snip1Rect">
            <a:avLst/>
          </a:prstGeom>
          <a:gradFill>
            <a:gsLst>
              <a:gs pos="0">
                <a:srgbClr val="041D24"/>
              </a:gs>
              <a:gs pos="50000">
                <a:srgbClr val="1E9EA9"/>
              </a:gs>
              <a:gs pos="100000">
                <a:srgbClr val="E1FD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endParaRPr>
          </a:p>
        </p:txBody>
      </p:sp>
      <p:sp>
        <p:nvSpPr>
          <p:cNvPr id="22" name="Title 6">
            <a:extLst>
              <a:ext uri="{FF2B5EF4-FFF2-40B4-BE49-F238E27FC236}">
                <a16:creationId xmlns:a16="http://schemas.microsoft.com/office/drawing/2014/main" id="{D5445F47-6D74-450C-BC16-998D2021AD78}"/>
              </a:ext>
            </a:extLst>
          </p:cNvPr>
          <p:cNvSpPr txBox="1">
            <a:spLocks/>
          </p:cNvSpPr>
          <p:nvPr/>
        </p:nvSpPr>
        <p:spPr>
          <a:xfrm>
            <a:off x="-142020" y="28939"/>
            <a:ext cx="12362333" cy="1001631"/>
          </a:xfrm>
          <a:prstGeom prst="rect">
            <a:avLst/>
          </a:prstGeom>
        </p:spPr>
        <p:txBody>
          <a:bodyPr vert="horz" lIns="182868" tIns="91434" rIns="182868" bIns="91434" rtlCol="0" anchor="ctr">
            <a:normAutofit/>
          </a:bodyPr>
          <a:lstStyle>
            <a:lvl1pPr algn="ctr" defTabSz="914400" rtl="0" eaLnBrk="1" latinLnBrk="0" hangingPunct="1">
              <a:lnSpc>
                <a:spcPct val="90000"/>
              </a:lnSpc>
              <a:spcBef>
                <a:spcPct val="0"/>
              </a:spcBef>
              <a:buNone/>
              <a:defRPr sz="4400" b="1" kern="1200" spc="300">
                <a:solidFill>
                  <a:schemeClr val="bg1"/>
                </a:solidFill>
                <a:latin typeface="+mj-lt"/>
                <a:ea typeface="+mj-ea"/>
                <a:cs typeface="+mj-cs"/>
              </a:defRPr>
            </a:lvl1pPr>
          </a:lstStyle>
          <a:p>
            <a:r>
              <a:rPr lang="hr-HR" sz="5600" dirty="0">
                <a:solidFill>
                  <a:srgbClr val="FFFF00"/>
                </a:solidFill>
                <a:latin typeface="Teko SemiBold" panose="02000000000000000000" pitchFamily="50" charset="0"/>
                <a:cs typeface="Teko SemiBold" panose="02000000000000000000" pitchFamily="50" charset="0"/>
              </a:rPr>
              <a:t>FIZIČKI IDENTITET</a:t>
            </a:r>
            <a:endParaRPr lang="en-US" sz="5600" dirty="0">
              <a:solidFill>
                <a:srgbClr val="FFFF00"/>
              </a:solidFill>
              <a:latin typeface="Teko SemiBold" panose="02000000000000000000" pitchFamily="50" charset="0"/>
              <a:cs typeface="Teko SemiBold" panose="02000000000000000000" pitchFamily="50" charset="0"/>
            </a:endParaRPr>
          </a:p>
        </p:txBody>
      </p:sp>
      <p:sp>
        <p:nvSpPr>
          <p:cNvPr id="25" name="Title 6">
            <a:extLst>
              <a:ext uri="{FF2B5EF4-FFF2-40B4-BE49-F238E27FC236}">
                <a16:creationId xmlns:a16="http://schemas.microsoft.com/office/drawing/2014/main" id="{D5445F47-6D74-450C-BC16-998D2021AD78}"/>
              </a:ext>
            </a:extLst>
          </p:cNvPr>
          <p:cNvSpPr txBox="1">
            <a:spLocks/>
          </p:cNvSpPr>
          <p:nvPr/>
        </p:nvSpPr>
        <p:spPr>
          <a:xfrm>
            <a:off x="12220313" y="28941"/>
            <a:ext cx="12386316" cy="1001631"/>
          </a:xfrm>
          <a:prstGeom prst="rect">
            <a:avLst/>
          </a:prstGeom>
        </p:spPr>
        <p:txBody>
          <a:bodyPr vert="horz" lIns="182868" tIns="91434" rIns="182868" bIns="91434" rtlCol="0" anchor="ctr">
            <a:normAutofit/>
          </a:bodyPr>
          <a:lstStyle>
            <a:lvl1pPr algn="ctr" defTabSz="914400" rtl="0" eaLnBrk="1" latinLnBrk="0" hangingPunct="1">
              <a:lnSpc>
                <a:spcPct val="90000"/>
              </a:lnSpc>
              <a:spcBef>
                <a:spcPct val="0"/>
              </a:spcBef>
              <a:buNone/>
              <a:defRPr sz="4400" b="1" kern="1200" spc="300">
                <a:solidFill>
                  <a:schemeClr val="bg1"/>
                </a:solidFill>
                <a:latin typeface="+mj-lt"/>
                <a:ea typeface="+mj-ea"/>
                <a:cs typeface="+mj-cs"/>
              </a:defRPr>
            </a:lvl1pPr>
          </a:lstStyle>
          <a:p>
            <a:r>
              <a:rPr lang="hr-HR" sz="5600" dirty="0">
                <a:solidFill>
                  <a:srgbClr val="FFFF00"/>
                </a:solidFill>
                <a:latin typeface="Teko SemiBold" panose="02000000000000000000" pitchFamily="50" charset="0"/>
                <a:cs typeface="Teko SemiBold" panose="02000000000000000000" pitchFamily="50" charset="0"/>
              </a:rPr>
              <a:t>DIGITALNI IDENTITET</a:t>
            </a:r>
            <a:endParaRPr lang="en-US" sz="5600" dirty="0">
              <a:solidFill>
                <a:srgbClr val="FFFF00"/>
              </a:solidFill>
              <a:latin typeface="Teko SemiBold" panose="02000000000000000000" pitchFamily="50" charset="0"/>
              <a:cs typeface="Teko SemiBold" panose="02000000000000000000" pitchFamily="50" charset="0"/>
            </a:endParaRPr>
          </a:p>
        </p:txBody>
      </p:sp>
      <p:pic>
        <p:nvPicPr>
          <p:cNvPr id="11" name="Picture Placeholder 5">
            <a:extLst>
              <a:ext uri="{FF2B5EF4-FFF2-40B4-BE49-F238E27FC236}">
                <a16:creationId xmlns:a16="http://schemas.microsoft.com/office/drawing/2014/main" id="{EB69A2AB-0A4B-4B69-AFFE-C56B3845F85B}"/>
              </a:ext>
            </a:extLst>
          </p:cNvPr>
          <p:cNvPicPr>
            <a:picLocks noChangeAspect="1"/>
          </p:cNvPicPr>
          <p:nvPr/>
        </p:nvPicPr>
        <p:blipFill>
          <a:blip r:embed="rId2">
            <a:extLst>
              <a:ext uri="{28A0092B-C50C-407E-A947-70E740481C1C}">
                <a14:useLocalDpi xmlns:a14="http://schemas.microsoft.com/office/drawing/2010/main" val="0"/>
              </a:ext>
            </a:extLst>
          </a:blip>
          <a:srcRect l="2646" r="2646"/>
          <a:stretch>
            <a:fillRect/>
          </a:stretch>
        </p:blipFill>
        <p:spPr>
          <a:xfrm>
            <a:off x="-1427402" y="343324"/>
            <a:ext cx="24524433" cy="13715107"/>
          </a:xfrm>
          <a:solidFill>
            <a:schemeClr val="bg1">
              <a:lumMod val="50000"/>
            </a:schemeClr>
          </a:solidFill>
        </p:spPr>
      </p:pic>
    </p:spTree>
    <p:extLst>
      <p:ext uri="{BB962C8B-B14F-4D97-AF65-F5344CB8AC3E}">
        <p14:creationId xmlns:p14="http://schemas.microsoft.com/office/powerpoint/2010/main" val="26786866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8B44BE-7737-42AF-B5C9-65C77035C913}"/>
              </a:ext>
            </a:extLst>
          </p:cNvPr>
          <p:cNvSpPr/>
          <p:nvPr/>
        </p:nvSpPr>
        <p:spPr>
          <a:xfrm>
            <a:off x="3259290" y="2118541"/>
            <a:ext cx="17847622" cy="1866850"/>
          </a:xfrm>
          <a:prstGeom prst="rect">
            <a:avLst/>
          </a:prstGeom>
        </p:spPr>
        <p:txBody>
          <a:bodyPr vert="horz" lIns="182868" tIns="91434" rIns="182868" bIns="91434" rtlCol="0" anchor="ctr">
            <a:normAutofit/>
          </a:bodyPr>
          <a:lstStyle/>
          <a:p>
            <a:pPr algn="ctr">
              <a:lnSpc>
                <a:spcPct val="90000"/>
              </a:lnSpc>
              <a:spcBef>
                <a:spcPct val="0"/>
              </a:spcBef>
              <a:spcAft>
                <a:spcPts val="1200"/>
              </a:spcAft>
            </a:pPr>
            <a:r>
              <a:rPr lang="hr-HR" sz="8800" dirty="0">
                <a:latin typeface="+mj-lt"/>
                <a:ea typeface="+mj-ea"/>
                <a:cs typeface="+mj-cs"/>
              </a:rPr>
              <a:t>Kako zapamtiti </a:t>
            </a:r>
            <a:r>
              <a:rPr lang="en-US" sz="8800" dirty="0" err="1">
                <a:latin typeface="+mj-lt"/>
                <a:ea typeface="+mj-ea"/>
                <a:cs typeface="+mj-cs"/>
              </a:rPr>
              <a:t>dobru</a:t>
            </a:r>
            <a:r>
              <a:rPr lang="en-US" sz="8800" dirty="0">
                <a:latin typeface="+mj-lt"/>
                <a:ea typeface="+mj-ea"/>
                <a:cs typeface="+mj-cs"/>
              </a:rPr>
              <a:t> </a:t>
            </a:r>
            <a:r>
              <a:rPr lang="en-US" sz="8800" dirty="0" err="1">
                <a:latin typeface="+mj-lt"/>
                <a:ea typeface="+mj-ea"/>
                <a:cs typeface="+mj-cs"/>
              </a:rPr>
              <a:t>lozinku</a:t>
            </a:r>
            <a:endParaRPr lang="en-US" sz="8800" dirty="0">
              <a:latin typeface="+mj-lt"/>
              <a:ea typeface="+mj-ea"/>
              <a:cs typeface="+mj-cs"/>
            </a:endParaRPr>
          </a:p>
        </p:txBody>
      </p:sp>
      <p:sp>
        <p:nvSpPr>
          <p:cNvPr id="2" name="Rectangle 1">
            <a:extLst>
              <a:ext uri="{FF2B5EF4-FFF2-40B4-BE49-F238E27FC236}">
                <a16:creationId xmlns:a16="http://schemas.microsoft.com/office/drawing/2014/main" id="{B4773EA6-65F8-4EDC-A15D-CB97F16A3176}"/>
              </a:ext>
            </a:extLst>
          </p:cNvPr>
          <p:cNvSpPr/>
          <p:nvPr/>
        </p:nvSpPr>
        <p:spPr>
          <a:xfrm>
            <a:off x="1286848" y="3985390"/>
            <a:ext cx="21808712" cy="8443312"/>
          </a:xfrm>
          <a:prstGeom prst="rect">
            <a:avLst/>
          </a:prstGeom>
        </p:spPr>
        <p:txBody>
          <a:bodyPr vert="horz" lIns="182868" tIns="91434" rIns="182868" bIns="91434" rtlCol="0">
            <a:normAutofit/>
          </a:bodyPr>
          <a:lstStyle/>
          <a:p>
            <a:pPr marL="685766" indent="-685766">
              <a:lnSpc>
                <a:spcPct val="90000"/>
              </a:lnSpc>
              <a:spcAft>
                <a:spcPts val="1200"/>
              </a:spcAft>
              <a:buFont typeface="Arial" panose="020B0604020202020204" pitchFamily="34" charset="0"/>
              <a:buChar char="•"/>
            </a:pPr>
            <a:r>
              <a:rPr lang="hr-HR" sz="5600" dirty="0"/>
              <a:t>Već neko vrijeme dobra lozinka nije nužno samo jedna riječ - može se koristiti cijela rečenica koju ćete lakše zapamtiti: DanasJeLijepDan9. Naravno, s obzirom da smo ju napisali ta lozinka više nije pogodna za korištenje.</a:t>
            </a:r>
          </a:p>
          <a:p>
            <a:pPr marL="685766" indent="-685766">
              <a:lnSpc>
                <a:spcPct val="90000"/>
              </a:lnSpc>
              <a:spcAft>
                <a:spcPts val="1200"/>
              </a:spcAft>
              <a:buFont typeface="Arial" panose="020B0604020202020204" pitchFamily="34" charset="0"/>
              <a:buChar char="•"/>
            </a:pPr>
            <a:r>
              <a:rPr lang="hr-HR" sz="5600" dirty="0"/>
              <a:t>Recept: Uzmite samo prva slova neke fraze ili stiha, koja ćete lako zapamtiti, te dodajte brojeve i velika slova. Primjer: Na planini sunce sja - </a:t>
            </a:r>
            <a:r>
              <a:rPr lang="hr-HR" sz="5600" b="1" dirty="0"/>
              <a:t>20Npss13</a:t>
            </a:r>
            <a:r>
              <a:rPr lang="hr-HR" sz="5600" dirty="0"/>
              <a:t>.</a:t>
            </a:r>
          </a:p>
          <a:p>
            <a:pPr marL="685766" indent="-685766">
              <a:lnSpc>
                <a:spcPct val="90000"/>
              </a:lnSpc>
              <a:spcAft>
                <a:spcPts val="1200"/>
              </a:spcAft>
              <a:buFont typeface="Arial" panose="020B0604020202020204" pitchFamily="34" charset="0"/>
              <a:buChar char="•"/>
            </a:pPr>
            <a:r>
              <a:rPr lang="hr-HR" sz="5600" dirty="0"/>
              <a:t>Možete izmisliti svoj vlastiti algoritam, npr. od korisničkog imena, naziva internetske usluge te dodatnih znakova stvorite jedinstvenu lozinku za svaku uslugu.</a:t>
            </a:r>
          </a:p>
        </p:txBody>
      </p:sp>
    </p:spTree>
    <p:extLst>
      <p:ext uri="{BB962C8B-B14F-4D97-AF65-F5344CB8AC3E}">
        <p14:creationId xmlns:p14="http://schemas.microsoft.com/office/powerpoint/2010/main" val="16135565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assword strenghts">
            <a:extLst>
              <a:ext uri="{FF2B5EF4-FFF2-40B4-BE49-F238E27FC236}">
                <a16:creationId xmlns:a16="http://schemas.microsoft.com/office/drawing/2014/main" id="{DD3D6979-A3CB-4BAD-8E0E-C573C8D90A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5147" y="0"/>
            <a:ext cx="15634201" cy="1262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567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EF77F1-B17F-4835-968F-8F3AAB7BB96B}"/>
              </a:ext>
            </a:extLst>
          </p:cNvPr>
          <p:cNvSpPr/>
          <p:nvPr/>
        </p:nvSpPr>
        <p:spPr>
          <a:xfrm>
            <a:off x="801469" y="22727"/>
            <a:ext cx="21029831" cy="2650953"/>
          </a:xfrm>
          <a:prstGeom prst="rect">
            <a:avLst/>
          </a:prstGeom>
        </p:spPr>
        <p:txBody>
          <a:bodyPr vert="horz" lIns="182868" tIns="91434" rIns="182868" bIns="91434" rtlCol="0" anchor="ctr">
            <a:normAutofit/>
          </a:bodyPr>
          <a:lstStyle/>
          <a:p>
            <a:pPr>
              <a:lnSpc>
                <a:spcPct val="90000"/>
              </a:lnSpc>
              <a:spcBef>
                <a:spcPct val="0"/>
              </a:spcBef>
              <a:spcAft>
                <a:spcPts val="1200"/>
              </a:spcAft>
            </a:pPr>
            <a:r>
              <a:rPr lang="hr-HR" sz="8600" dirty="0">
                <a:solidFill>
                  <a:srgbClr val="002060"/>
                </a:solidFill>
                <a:latin typeface="+mj-lt"/>
                <a:ea typeface="+mj-ea"/>
                <a:cs typeface="+mj-cs"/>
              </a:rPr>
              <a:t>Opće metode zaštite</a:t>
            </a:r>
            <a:endParaRPr lang="en-US" sz="8600" dirty="0">
              <a:solidFill>
                <a:srgbClr val="002060"/>
              </a:solidFill>
              <a:latin typeface="+mj-lt"/>
              <a:ea typeface="+mj-ea"/>
              <a:cs typeface="+mj-cs"/>
            </a:endParaRPr>
          </a:p>
        </p:txBody>
      </p:sp>
      <p:sp>
        <p:nvSpPr>
          <p:cNvPr id="5" name="Rectangle 4">
            <a:extLst>
              <a:ext uri="{FF2B5EF4-FFF2-40B4-BE49-F238E27FC236}">
                <a16:creationId xmlns:a16="http://schemas.microsoft.com/office/drawing/2014/main" id="{84435B17-653C-4F6F-8F9E-9392600FE5EF}"/>
              </a:ext>
            </a:extLst>
          </p:cNvPr>
          <p:cNvSpPr/>
          <p:nvPr/>
        </p:nvSpPr>
        <p:spPr>
          <a:xfrm>
            <a:off x="801469" y="2162431"/>
            <a:ext cx="23251422" cy="11172289"/>
          </a:xfrm>
          <a:prstGeom prst="rect">
            <a:avLst/>
          </a:prstGeom>
        </p:spPr>
        <p:txBody>
          <a:bodyPr wrap="square">
            <a:spAutoFit/>
          </a:bodyPr>
          <a:lstStyle/>
          <a:p>
            <a:r>
              <a:rPr lang="hr-HR" sz="4000" b="1" dirty="0">
                <a:solidFill>
                  <a:srgbClr val="3D3D3D"/>
                </a:solidFill>
                <a:latin typeface="Crosig Sans Lt" pitchFamily="2" charset="0"/>
                <a:ea typeface="Crosig Sans Lt" pitchFamily="2" charset="0"/>
              </a:rPr>
              <a:t>Sigurnosne kopije i njihova pohrana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Danas je korištenje računala u poslovne svrhe potpuno uobičajena stvar te velika većina korisnika na računalu pohranjuje važne i povjerljive podatke čiji bi gubitak predstavljao značajan udarac na poslovanje ili privatnost</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Ovom je problemu veoma lako doskočiti izradom sigurnosnih kopija i pohranom tih kopija ili na specijalizirane internetske servise ili na vanjske medije koji nisu povezani mrežom</a:t>
            </a:r>
          </a:p>
          <a:p>
            <a:r>
              <a:rPr lang="hr-HR" sz="4000" b="1" dirty="0">
                <a:solidFill>
                  <a:srgbClr val="3D3D3D"/>
                </a:solidFill>
                <a:latin typeface="Crosig Sans Lt" pitchFamily="2" charset="0"/>
                <a:ea typeface="Crosig Sans Lt" pitchFamily="2" charset="0"/>
              </a:rPr>
              <a:t>Informiranje o </a:t>
            </a:r>
            <a:r>
              <a:rPr lang="hr-HR" sz="4000" b="1" dirty="0" err="1">
                <a:solidFill>
                  <a:srgbClr val="3D3D3D"/>
                </a:solidFill>
                <a:latin typeface="Crosig Sans Lt" pitchFamily="2" charset="0"/>
                <a:ea typeface="Crosig Sans Lt" pitchFamily="2" charset="0"/>
              </a:rPr>
              <a:t>kibernetičkoj</a:t>
            </a:r>
            <a:r>
              <a:rPr lang="hr-HR" sz="4000" b="1" dirty="0">
                <a:solidFill>
                  <a:srgbClr val="3D3D3D"/>
                </a:solidFill>
                <a:latin typeface="Crosig Sans Lt" pitchFamily="2" charset="0"/>
                <a:ea typeface="Crosig Sans Lt" pitchFamily="2" charset="0"/>
              </a:rPr>
              <a:t> sigurnosti</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Kako bi se znali zaštititi, važno je biti upoznat s prijetnjama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Postoji niz specijaliziranih internetskih portala koji svakodnevno pišu o zanimljivostima iz svijeta </a:t>
            </a:r>
            <a:r>
              <a:rPr lang="hr-HR" sz="4000" dirty="0" err="1">
                <a:solidFill>
                  <a:srgbClr val="3D3D3D"/>
                </a:solidFill>
                <a:latin typeface="Crosig Sans Lt" pitchFamily="2" charset="0"/>
                <a:ea typeface="Crosig Sans Lt" pitchFamily="2" charset="0"/>
              </a:rPr>
              <a:t>kibernetičke</a:t>
            </a:r>
            <a:r>
              <a:rPr lang="hr-HR" sz="4000" dirty="0">
                <a:solidFill>
                  <a:srgbClr val="3D3D3D"/>
                </a:solidFill>
                <a:latin typeface="Crosig Sans Lt" pitchFamily="2" charset="0"/>
                <a:ea typeface="Crosig Sans Lt" pitchFamily="2" charset="0"/>
              </a:rPr>
              <a:t> sigurnosti</a:t>
            </a:r>
          </a:p>
          <a:p>
            <a:r>
              <a:rPr lang="hr-HR" sz="4000" b="1" dirty="0">
                <a:solidFill>
                  <a:srgbClr val="3D3D3D"/>
                </a:solidFill>
                <a:latin typeface="Crosig Sans Lt" pitchFamily="2" charset="0"/>
                <a:ea typeface="Crosig Sans Lt" pitchFamily="2" charset="0"/>
              </a:rPr>
              <a:t>Rukovanje podacima</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Internet omogućuje kupovinu roba i usluga iz udobnosti doma korištenjem kreditne kartice ili nekog drugog servisa za internetsko plaćanje</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Takve su stranice posebno atraktivna meta za napadače i moramo biti na posebno oprezni kada upisujemo svoje povjerljive podatke na internetskim stranicama jer ih vješt napadač može presresti i iskoristiti ih kako bi stekao novčanu ili neku drugu dobit</a:t>
            </a:r>
          </a:p>
          <a:p>
            <a:pPr marL="685766" indent="-685766">
              <a:buFont typeface="Arial" panose="020B0604020202020204" pitchFamily="34" charset="0"/>
              <a:buChar char="•"/>
            </a:pPr>
            <a:r>
              <a:rPr lang="hr-HR" sz="4000" dirty="0">
                <a:solidFill>
                  <a:srgbClr val="3D3D3D"/>
                </a:solidFill>
                <a:latin typeface="Crosig Sans Lt" pitchFamily="2" charset="0"/>
                <a:ea typeface="Crosig Sans Lt" pitchFamily="2" charset="0"/>
              </a:rPr>
              <a:t>•Stranice na koje upisujemo osobne podatke moraju koristiti HTTPS protokol</a:t>
            </a:r>
          </a:p>
          <a:p>
            <a:pPr marL="685766" indent="-685766">
              <a:buFont typeface="Arial" panose="020B0604020202020204" pitchFamily="34" charset="0"/>
              <a:buChar char="•"/>
            </a:pPr>
            <a:endParaRPr lang="hr-HR" sz="4000" dirty="0">
              <a:solidFill>
                <a:srgbClr val="3D3D3D"/>
              </a:solidFill>
              <a:latin typeface="Crosig Sans Lt" pitchFamily="2" charset="0"/>
              <a:ea typeface="Crosig Sans Lt" pitchFamily="2" charset="0"/>
            </a:endParaRPr>
          </a:p>
        </p:txBody>
      </p:sp>
    </p:spTree>
    <p:extLst>
      <p:ext uri="{BB962C8B-B14F-4D97-AF65-F5344CB8AC3E}">
        <p14:creationId xmlns:p14="http://schemas.microsoft.com/office/powerpoint/2010/main" val="40022540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A943EE-40EB-4419-839B-01C686B3C921}"/>
              </a:ext>
            </a:extLst>
          </p:cNvPr>
          <p:cNvPicPr>
            <a:picLocks noChangeAspect="1"/>
          </p:cNvPicPr>
          <p:nvPr/>
        </p:nvPicPr>
        <p:blipFill>
          <a:blip r:embed="rId2"/>
          <a:stretch>
            <a:fillRect/>
          </a:stretch>
        </p:blipFill>
        <p:spPr>
          <a:xfrm>
            <a:off x="3313592" y="1287297"/>
            <a:ext cx="17755228" cy="11141407"/>
          </a:xfrm>
          <a:prstGeom prst="rect">
            <a:avLst/>
          </a:prstGeom>
        </p:spPr>
      </p:pic>
    </p:spTree>
    <p:extLst>
      <p:ext uri="{BB962C8B-B14F-4D97-AF65-F5344CB8AC3E}">
        <p14:creationId xmlns:p14="http://schemas.microsoft.com/office/powerpoint/2010/main" val="26191351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njuskalo.hr/3d/test/images/njuskalo_stranica.jpg">
            <a:extLst>
              <a:ext uri="{FF2B5EF4-FFF2-40B4-BE49-F238E27FC236}">
                <a16:creationId xmlns:a16="http://schemas.microsoft.com/office/drawing/2014/main" id="{042F25D6-106F-4C0D-B23C-9AA5D1554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2887"/>
            <a:ext cx="10470468" cy="137151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AEA9D46-4722-4F8C-A179-BBC5CABABCC9}"/>
              </a:ext>
            </a:extLst>
          </p:cNvPr>
          <p:cNvPicPr>
            <a:picLocks noChangeAspect="1"/>
          </p:cNvPicPr>
          <p:nvPr/>
        </p:nvPicPr>
        <p:blipFill>
          <a:blip r:embed="rId3"/>
          <a:stretch>
            <a:fillRect/>
          </a:stretch>
        </p:blipFill>
        <p:spPr>
          <a:xfrm>
            <a:off x="10470468" y="2996255"/>
            <a:ext cx="13943692" cy="9162453"/>
          </a:xfrm>
          <a:prstGeom prst="rect">
            <a:avLst/>
          </a:prstGeom>
        </p:spPr>
      </p:pic>
    </p:spTree>
    <p:extLst>
      <p:ext uri="{BB962C8B-B14F-4D97-AF65-F5344CB8AC3E}">
        <p14:creationId xmlns:p14="http://schemas.microsoft.com/office/powerpoint/2010/main" val="2528275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www.njuskalo.hr/3d/test/images/lazno_njuskalo1.jpg">
            <a:extLst>
              <a:ext uri="{FF2B5EF4-FFF2-40B4-BE49-F238E27FC236}">
                <a16:creationId xmlns:a16="http://schemas.microsoft.com/office/drawing/2014/main" id="{9794A5F0-08A4-46C6-8E16-98C8F813A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240" y="366026"/>
            <a:ext cx="6060465" cy="131299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njuskalo.hr/3d/test/images/lazno_njuskalo3.jpg">
            <a:extLst>
              <a:ext uri="{FF2B5EF4-FFF2-40B4-BE49-F238E27FC236}">
                <a16:creationId xmlns:a16="http://schemas.microsoft.com/office/drawing/2014/main" id="{CC81531A-B9AC-4291-BCB4-1DCE0BC9A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2488650"/>
            <a:ext cx="14960054" cy="930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167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A8503-5D54-4841-B988-6F413A6B2AD9}"/>
              </a:ext>
            </a:extLst>
          </p:cNvPr>
          <p:cNvPicPr>
            <a:picLocks noChangeAspect="1"/>
          </p:cNvPicPr>
          <p:nvPr/>
        </p:nvPicPr>
        <p:blipFill>
          <a:blip r:embed="rId2"/>
          <a:stretch>
            <a:fillRect/>
          </a:stretch>
        </p:blipFill>
        <p:spPr>
          <a:xfrm>
            <a:off x="279737" y="676678"/>
            <a:ext cx="13048400" cy="12362645"/>
          </a:xfrm>
          <a:prstGeom prst="rect">
            <a:avLst/>
          </a:prstGeom>
        </p:spPr>
      </p:pic>
      <p:pic>
        <p:nvPicPr>
          <p:cNvPr id="3" name="Picture 2">
            <a:extLst>
              <a:ext uri="{FF2B5EF4-FFF2-40B4-BE49-F238E27FC236}">
                <a16:creationId xmlns:a16="http://schemas.microsoft.com/office/drawing/2014/main" id="{614A2647-64C9-4C75-9D90-B5873C1F6D46}"/>
              </a:ext>
            </a:extLst>
          </p:cNvPr>
          <p:cNvPicPr>
            <a:picLocks noChangeAspect="1"/>
          </p:cNvPicPr>
          <p:nvPr/>
        </p:nvPicPr>
        <p:blipFill>
          <a:blip r:embed="rId3"/>
          <a:stretch>
            <a:fillRect/>
          </a:stretch>
        </p:blipFill>
        <p:spPr>
          <a:xfrm>
            <a:off x="12430516" y="5729284"/>
            <a:ext cx="11672160" cy="7551584"/>
          </a:xfrm>
          <a:prstGeom prst="rect">
            <a:avLst/>
          </a:prstGeom>
        </p:spPr>
      </p:pic>
    </p:spTree>
    <p:extLst>
      <p:ext uri="{BB962C8B-B14F-4D97-AF65-F5344CB8AC3E}">
        <p14:creationId xmlns:p14="http://schemas.microsoft.com/office/powerpoint/2010/main" val="11387747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3DCCBE-D882-4055-9902-2752F5B38BF5}"/>
              </a:ext>
            </a:extLst>
          </p:cNvPr>
          <p:cNvPicPr>
            <a:picLocks noChangeAspect="1"/>
          </p:cNvPicPr>
          <p:nvPr/>
        </p:nvPicPr>
        <p:blipFill>
          <a:blip r:embed="rId2"/>
          <a:stretch>
            <a:fillRect/>
          </a:stretch>
        </p:blipFill>
        <p:spPr>
          <a:xfrm>
            <a:off x="533655" y="444429"/>
            <a:ext cx="13105547" cy="12172157"/>
          </a:xfrm>
          <a:prstGeom prst="rect">
            <a:avLst/>
          </a:prstGeom>
        </p:spPr>
      </p:pic>
      <p:pic>
        <p:nvPicPr>
          <p:cNvPr id="4" name="Picture 3">
            <a:extLst>
              <a:ext uri="{FF2B5EF4-FFF2-40B4-BE49-F238E27FC236}">
                <a16:creationId xmlns:a16="http://schemas.microsoft.com/office/drawing/2014/main" id="{229FC31C-C56D-4E17-AA73-0AC47C14EBE7}"/>
              </a:ext>
            </a:extLst>
          </p:cNvPr>
          <p:cNvPicPr>
            <a:picLocks noChangeAspect="1"/>
          </p:cNvPicPr>
          <p:nvPr/>
        </p:nvPicPr>
        <p:blipFill>
          <a:blip r:embed="rId3"/>
          <a:stretch>
            <a:fillRect/>
          </a:stretch>
        </p:blipFill>
        <p:spPr>
          <a:xfrm>
            <a:off x="7833858" y="667154"/>
            <a:ext cx="16325237" cy="7656136"/>
          </a:xfrm>
          <a:prstGeom prst="rect">
            <a:avLst/>
          </a:prstGeom>
        </p:spPr>
      </p:pic>
    </p:spTree>
    <p:extLst>
      <p:ext uri="{BB962C8B-B14F-4D97-AF65-F5344CB8AC3E}">
        <p14:creationId xmlns:p14="http://schemas.microsoft.com/office/powerpoint/2010/main" val="20389019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Pokušaj prevare putem oglasnika | Autor : Facebook">
            <a:extLst>
              <a:ext uri="{FF2B5EF4-FFF2-40B4-BE49-F238E27FC236}">
                <a16:creationId xmlns:a16="http://schemas.microsoft.com/office/drawing/2014/main" id="{8D17D0FB-7C1B-4633-B107-1B7EEEA6A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792" y="447"/>
            <a:ext cx="6616269" cy="137151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kušaj prevare putem oglasnika | Autor : Facebook">
            <a:extLst>
              <a:ext uri="{FF2B5EF4-FFF2-40B4-BE49-F238E27FC236}">
                <a16:creationId xmlns:a16="http://schemas.microsoft.com/office/drawing/2014/main" id="{F49EC3EB-A11A-4C77-B40A-4210BA63A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872" y="447"/>
            <a:ext cx="6616269" cy="1371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174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8" name="Picture 6" descr="Pokušaj prevare putem oglasnika | Autor : Facebook">
            <a:extLst>
              <a:ext uri="{FF2B5EF4-FFF2-40B4-BE49-F238E27FC236}">
                <a16:creationId xmlns:a16="http://schemas.microsoft.com/office/drawing/2014/main" id="{48603EC1-65A7-4ECD-97F1-3AA912C69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148" y="73468"/>
            <a:ext cx="6616269" cy="137151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okušaj prevare putem oglasnika | Autor : Facebook">
            <a:extLst>
              <a:ext uri="{FF2B5EF4-FFF2-40B4-BE49-F238E27FC236}">
                <a16:creationId xmlns:a16="http://schemas.microsoft.com/office/drawing/2014/main" id="{8F33194C-848B-4AC4-894B-EB3744431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7322" y="73468"/>
            <a:ext cx="6616269" cy="1371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55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6942</Words>
  <Application>Microsoft Office PowerPoint</Application>
  <PresentationFormat>Custom</PresentationFormat>
  <Paragraphs>955</Paragraphs>
  <Slides>100</Slides>
  <Notes>0</Notes>
  <HiddenSlides>2</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100</vt:i4>
      </vt:variant>
    </vt:vector>
  </HeadingPairs>
  <TitlesOfParts>
    <vt:vector size="123" baseType="lpstr">
      <vt:lpstr>ＭＳ Ｐゴシック</vt:lpstr>
      <vt:lpstr>Arial</vt:lpstr>
      <vt:lpstr>Arial Rounded MT Bold</vt:lpstr>
      <vt:lpstr>Avenir Next Demi Bold</vt:lpstr>
      <vt:lpstr>Avenir Next Regular</vt:lpstr>
      <vt:lpstr>Calibri</vt:lpstr>
      <vt:lpstr>Calibri Light</vt:lpstr>
      <vt:lpstr>Cambria</vt:lpstr>
      <vt:lpstr>Corbel</vt:lpstr>
      <vt:lpstr>Crosig Lt</vt:lpstr>
      <vt:lpstr>Crosig Reg</vt:lpstr>
      <vt:lpstr>Crosig Sans Lt</vt:lpstr>
      <vt:lpstr>Crosig Sans Med</vt:lpstr>
      <vt:lpstr>Dosis</vt:lpstr>
      <vt:lpstr>Gill Sans MT</vt:lpstr>
      <vt:lpstr>Teko</vt:lpstr>
      <vt:lpstr>Teko Light</vt:lpstr>
      <vt:lpstr>Teko SemiBold</vt:lpstr>
      <vt:lpstr>TeleGrotesk Headline Ultra</vt:lpstr>
      <vt:lpstr>Times New Roman</vt:lpstr>
      <vt:lpstr>White Rabbit</vt:lpstr>
      <vt:lpstr>Wingdings</vt:lpstr>
      <vt:lpstr>Office Theme</vt:lpstr>
      <vt:lpstr>PowerPoint Presentation</vt:lpstr>
      <vt:lpstr>ŠTO JE SIGURNOST?</vt:lpstr>
      <vt:lpstr>PowerPoint Presentation</vt:lpstr>
      <vt:lpstr>PowerPoint Presentation</vt:lpstr>
      <vt:lpstr>PODRUČJA INFORMACIJSKE SIGURNOSTI</vt:lpstr>
      <vt:lpstr>PowerPoint Presentation</vt:lpstr>
      <vt:lpstr>ULOGA INFORMACIJSKE SIGURNOSTI</vt:lpstr>
      <vt:lpstr>PowerPoint Presentation</vt:lpstr>
      <vt:lpstr>PowerPoint Presentation</vt:lpstr>
      <vt:lpstr>PowerPoint Presentation</vt:lpstr>
      <vt:lpstr>KARAKTERISTIKE DIGITALNOG IDENTITETA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Zašto GDPR?</vt:lpstr>
      <vt:lpstr>Zašto GDPR?</vt:lpstr>
      <vt:lpstr>Zašto GDPR?</vt:lpstr>
      <vt:lpstr>PowerPoint Presentation</vt:lpstr>
      <vt:lpstr>Što je to GDPR?</vt:lpstr>
      <vt:lpstr>PowerPoint Presentation</vt:lpstr>
      <vt:lpstr>Osobni podatak</vt:lpstr>
      <vt:lpstr>Osobni podatak</vt:lpstr>
      <vt:lpstr>PowerPoint Presentation</vt:lpstr>
      <vt:lpstr>Ekstrateritorijalnost</vt:lpstr>
      <vt:lpstr>Primjena na izvršitelje obrade </vt:lpstr>
      <vt:lpstr>Odgovornost</vt:lpstr>
      <vt:lpstr>Privacy by Design</vt:lpstr>
      <vt:lpstr>PowerPoint Presentation</vt:lpstr>
      <vt:lpstr>PowerPoint Presentation</vt:lpstr>
      <vt:lpstr>PowerPoint Presentation</vt:lpstr>
      <vt:lpstr>PowerPoint Presentation</vt:lpstr>
      <vt:lpstr>PowerPoint Presentation</vt:lpstr>
      <vt:lpstr>Individualna prava</vt:lpstr>
      <vt:lpstr>Prijava povrede osobnih podataka</vt:lpstr>
      <vt:lpstr>Imenovanje DPO</vt:lpstr>
      <vt:lpstr>PowerPoint Presentation</vt:lpstr>
      <vt:lpstr>Kazne</vt:lpstr>
      <vt:lpstr>Pravilnik videonadzora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Osobni podaci klijenata</vt:lpstr>
      <vt:lpstr>GDPR kazne</vt:lpstr>
      <vt:lpstr>Sigurnost web stranica</vt:lpstr>
      <vt:lpstr>Edukacija korisnika</vt:lpstr>
      <vt:lpstr>Višeslojna strategija sigurnosti</vt:lpstr>
      <vt:lpstr>Ransomware</vt:lpstr>
      <vt:lpstr>Trojanski konji, crvi, virusi</vt:lpstr>
      <vt:lpstr>Zastarjeli softver</vt:lpstr>
      <vt:lpstr>PowerPoint Presentation</vt:lpstr>
      <vt:lpstr>Procjena rizika</vt:lpstr>
      <vt:lpstr>Sveobuhvatni sigurnosni plan</vt:lpstr>
      <vt:lpstr>Dubinska obrana</vt:lpstr>
      <vt:lpstr>Sigurnosna kultura</vt:lpstr>
      <vt:lpstr>Sigurnosne usluge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dsaSDdssadsad</dc:title>
  <dc:creator>Microsoft Office User</dc:creator>
  <cp:lastModifiedBy>Daniel Bara</cp:lastModifiedBy>
  <cp:revision>23</cp:revision>
  <dcterms:created xsi:type="dcterms:W3CDTF">2018-04-24T11:36:54Z</dcterms:created>
  <dcterms:modified xsi:type="dcterms:W3CDTF">2021-04-12T15:28:43Z</dcterms:modified>
</cp:coreProperties>
</file>